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3" r:id="rId2"/>
    <p:sldMasterId id="2147483675" r:id="rId3"/>
  </p:sldMasterIdLst>
  <p:notesMasterIdLst>
    <p:notesMasterId r:id="rId99"/>
  </p:notesMasterIdLst>
  <p:sldIdLst>
    <p:sldId id="256" r:id="rId4"/>
    <p:sldId id="2743" r:id="rId5"/>
    <p:sldId id="3034" r:id="rId6"/>
    <p:sldId id="2927" r:id="rId7"/>
    <p:sldId id="3118" r:id="rId8"/>
    <p:sldId id="287" r:id="rId9"/>
    <p:sldId id="288" r:id="rId10"/>
    <p:sldId id="2989" r:id="rId11"/>
    <p:sldId id="2991" r:id="rId12"/>
    <p:sldId id="3149" r:id="rId13"/>
    <p:sldId id="909" r:id="rId14"/>
    <p:sldId id="3062" r:id="rId15"/>
    <p:sldId id="3121" r:id="rId16"/>
    <p:sldId id="2744" r:id="rId17"/>
    <p:sldId id="3144" r:id="rId18"/>
    <p:sldId id="3120" r:id="rId19"/>
    <p:sldId id="3139" r:id="rId20"/>
    <p:sldId id="3140" r:id="rId21"/>
    <p:sldId id="3135" r:id="rId22"/>
    <p:sldId id="3137" r:id="rId23"/>
    <p:sldId id="3138" r:id="rId24"/>
    <p:sldId id="3124" r:id="rId25"/>
    <p:sldId id="3141" r:id="rId26"/>
    <p:sldId id="3108" r:id="rId27"/>
    <p:sldId id="3095" r:id="rId28"/>
    <p:sldId id="3126" r:id="rId29"/>
    <p:sldId id="3122" r:id="rId30"/>
    <p:sldId id="3112" r:id="rId31"/>
    <p:sldId id="3123" r:id="rId32"/>
    <p:sldId id="268" r:id="rId33"/>
    <p:sldId id="3098" r:id="rId34"/>
    <p:sldId id="3097" r:id="rId35"/>
    <p:sldId id="3132" r:id="rId36"/>
    <p:sldId id="3116" r:id="rId37"/>
    <p:sldId id="2953" r:id="rId38"/>
    <p:sldId id="2954" r:id="rId39"/>
    <p:sldId id="2956" r:id="rId40"/>
    <p:sldId id="2955" r:id="rId41"/>
    <p:sldId id="3117" r:id="rId42"/>
    <p:sldId id="3096" r:id="rId43"/>
    <p:sldId id="3068" r:id="rId44"/>
    <p:sldId id="3115" r:id="rId45"/>
    <p:sldId id="3099" r:id="rId46"/>
    <p:sldId id="3106" r:id="rId47"/>
    <p:sldId id="389" r:id="rId48"/>
    <p:sldId id="3016" r:id="rId49"/>
    <p:sldId id="2740" r:id="rId50"/>
    <p:sldId id="3003" r:id="rId51"/>
    <p:sldId id="3006" r:id="rId52"/>
    <p:sldId id="3004" r:id="rId53"/>
    <p:sldId id="3005" r:id="rId54"/>
    <p:sldId id="2984" r:id="rId55"/>
    <p:sldId id="3007" r:id="rId56"/>
    <p:sldId id="3134" r:id="rId57"/>
    <p:sldId id="3109" r:id="rId58"/>
    <p:sldId id="3089" r:id="rId59"/>
    <p:sldId id="3110" r:id="rId60"/>
    <p:sldId id="3111" r:id="rId61"/>
    <p:sldId id="3100" r:id="rId62"/>
    <p:sldId id="3101" r:id="rId63"/>
    <p:sldId id="3035" r:id="rId64"/>
    <p:sldId id="3012" r:id="rId65"/>
    <p:sldId id="3127" r:id="rId66"/>
    <p:sldId id="3094" r:id="rId67"/>
    <p:sldId id="3136" r:id="rId68"/>
    <p:sldId id="3103" r:id="rId69"/>
    <p:sldId id="3143" r:id="rId70"/>
    <p:sldId id="3142" r:id="rId71"/>
    <p:sldId id="3114" r:id="rId72"/>
    <p:sldId id="3147" r:id="rId73"/>
    <p:sldId id="3033" r:id="rId74"/>
    <p:sldId id="3053" r:id="rId75"/>
    <p:sldId id="3146" r:id="rId76"/>
    <p:sldId id="392" r:id="rId77"/>
    <p:sldId id="3133" r:id="rId78"/>
    <p:sldId id="275" r:id="rId79"/>
    <p:sldId id="276" r:id="rId80"/>
    <p:sldId id="279" r:id="rId81"/>
    <p:sldId id="2928" r:id="rId82"/>
    <p:sldId id="296" r:id="rId83"/>
    <p:sldId id="299" r:id="rId84"/>
    <p:sldId id="300" r:id="rId85"/>
    <p:sldId id="3105" r:id="rId86"/>
    <p:sldId id="3148" r:id="rId87"/>
    <p:sldId id="3113" r:id="rId88"/>
    <p:sldId id="3129" r:id="rId89"/>
    <p:sldId id="3125" r:id="rId90"/>
    <p:sldId id="3128" r:id="rId91"/>
    <p:sldId id="1003" r:id="rId92"/>
    <p:sldId id="2992" r:id="rId93"/>
    <p:sldId id="262" r:id="rId94"/>
    <p:sldId id="3145" r:id="rId95"/>
    <p:sldId id="3131" r:id="rId96"/>
    <p:sldId id="3043" r:id="rId97"/>
    <p:sldId id="3130"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Lst>
        </p14:section>
        <p14:section name="Context: The last assignment of the overall system" id="{E7F027D3-007A-B340-887A-8956F5B01468}">
          <p14:sldIdLst>
            <p14:sldId id="2743"/>
            <p14:sldId id="3034"/>
            <p14:sldId id="2927"/>
            <p14:sldId id="3118"/>
            <p14:sldId id="287"/>
            <p14:sldId id="288"/>
            <p14:sldId id="2989"/>
          </p14:sldIdLst>
        </p14:section>
        <p14:section name="Goal: Build a functional, but bare minimum OS" id="{94363B01-BAF5-5748-8571-C81B5BA151F3}">
          <p14:sldIdLst>
            <p14:sldId id="2991"/>
            <p14:sldId id="3149"/>
            <p14:sldId id="909"/>
            <p14:sldId id="3062"/>
          </p14:sldIdLst>
        </p14:section>
        <p14:section name="Success Criteria: Soudness, Performance, and Maintenance" id="{2D71D114-BFA5-4F41-9925-9C8211D38A4E}">
          <p14:sldIdLst>
            <p14:sldId id="3121"/>
            <p14:sldId id="2744"/>
            <p14:sldId id="3144"/>
            <p14:sldId id="3120"/>
            <p14:sldId id="3139"/>
            <p14:sldId id="3140"/>
            <p14:sldId id="3135"/>
            <p14:sldId id="3137"/>
            <p14:sldId id="3138"/>
            <p14:sldId id="3124"/>
            <p14:sldId id="3141"/>
            <p14:sldId id="3108"/>
            <p14:sldId id="3095"/>
            <p14:sldId id="3126"/>
            <p14:sldId id="3122"/>
            <p14:sldId id="3112"/>
            <p14:sldId id="3123"/>
            <p14:sldId id="268"/>
            <p14:sldId id="3098"/>
            <p14:sldId id="3097"/>
            <p14:sldId id="3132"/>
            <p14:sldId id="3116"/>
            <p14:sldId id="2953"/>
            <p14:sldId id="2954"/>
            <p14:sldId id="2956"/>
            <p14:sldId id="2955"/>
            <p14:sldId id="3117"/>
            <p14:sldId id="3096"/>
            <p14:sldId id="3068"/>
            <p14:sldId id="3115"/>
            <p14:sldId id="3099"/>
            <p14:sldId id="3106"/>
            <p14:sldId id="389"/>
            <p14:sldId id="3016"/>
            <p14:sldId id="2740"/>
            <p14:sldId id="3003"/>
            <p14:sldId id="3006"/>
            <p14:sldId id="3004"/>
            <p14:sldId id="3005"/>
            <p14:sldId id="2984"/>
            <p14:sldId id="3007"/>
            <p14:sldId id="3134"/>
            <p14:sldId id="3109"/>
            <p14:sldId id="3089"/>
            <p14:sldId id="3110"/>
            <p14:sldId id="3111"/>
            <p14:sldId id="3100"/>
            <p14:sldId id="3101"/>
            <p14:sldId id="3035"/>
            <p14:sldId id="3012"/>
            <p14:sldId id="3127"/>
            <p14:sldId id="3094"/>
            <p14:sldId id="3136"/>
            <p14:sldId id="3103"/>
            <p14:sldId id="3143"/>
            <p14:sldId id="3142"/>
            <p14:sldId id="3114"/>
            <p14:sldId id="3147"/>
            <p14:sldId id="3033"/>
            <p14:sldId id="3053"/>
            <p14:sldId id="3146"/>
            <p14:sldId id="392"/>
            <p14:sldId id="3133"/>
            <p14:sldId id="275"/>
            <p14:sldId id="276"/>
            <p14:sldId id="279"/>
            <p14:sldId id="2928"/>
            <p14:sldId id="296"/>
            <p14:sldId id="299"/>
            <p14:sldId id="300"/>
            <p14:sldId id="3105"/>
            <p14:sldId id="3148"/>
            <p14:sldId id="3113"/>
            <p14:sldId id="3129"/>
            <p14:sldId id="3125"/>
            <p14:sldId id="3128"/>
          </p14:sldIdLst>
        </p14:section>
        <p14:section name="Output: The joy of playing with your fully functional system" id="{2D03A34C-EDED-DB45-8122-7EC6F3885BCD}">
          <p14:sldIdLst/>
        </p14:section>
        <p14:section name="Organized Activities: This process is complete" id="{449E4F06-F45B-8F40-A5A4-887AB70D43B7}">
          <p14:sldIdLst>
            <p14:sldId id="1003"/>
          </p14:sldIdLst>
        </p14:section>
        <p14:section name="Input: The other relevant references" id="{315BF885-A83B-7641-AFB7-60D6DDC82BE7}">
          <p14:sldIdLst>
            <p14:sldId id="2992"/>
            <p14:sldId id="262"/>
            <p14:sldId id="3145"/>
            <p14:sldId id="3131"/>
            <p14:sldId id="3043"/>
          </p14:sldIdLst>
        </p14:section>
        <p14:section name="Boundary Conditions: What have we learned?" id="{497EDBB7-5753-694C-90B8-7F802ABDD54A}">
          <p14:sldIdLst>
            <p14:sldId id="31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7586"/>
    <p:restoredTop sz="83888" autoAdjust="0"/>
  </p:normalViewPr>
  <p:slideViewPr>
    <p:cSldViewPr snapToGrid="0" snapToObjects="1">
      <p:cViewPr varScale="1">
        <p:scale>
          <a:sx n="109" d="100"/>
          <a:sy n="109" d="100"/>
        </p:scale>
        <p:origin x="456" y="184"/>
      </p:cViewPr>
      <p:guideLst/>
    </p:cSldViewPr>
  </p:slideViewPr>
  <p:notesTextViewPr>
    <p:cViewPr>
      <p:scale>
        <a:sx n="1" d="1"/>
        <a:sy n="1" d="1"/>
      </p:scale>
      <p:origin x="0" y="0"/>
    </p:cViewPr>
  </p:notesTextViewPr>
  <p:sorterViewPr>
    <p:cViewPr>
      <p:scale>
        <a:sx n="61" d="100"/>
        <a:sy n="61"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033484"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Normal Science</a:t>
          </a:r>
        </a:p>
      </dsp:txBody>
      <dsp:txXfrm>
        <a:off x="1033484" y="11482"/>
        <a:ext cx="396132" cy="396132"/>
      </dsp:txXfrm>
    </dsp:sp>
    <dsp:sp modelId="{C3A2FB52-DAE4-1342-973F-1F1A9B44189F}">
      <dsp:nvSpPr>
        <dsp:cNvPr id="0" name=""/>
        <dsp:cNvSpPr/>
      </dsp:nvSpPr>
      <dsp:spPr>
        <a:xfrm>
          <a:off x="101524" y="8"/>
          <a:ext cx="1485356" cy="1485356"/>
        </a:xfrm>
        <a:prstGeom prst="circularArrow">
          <a:avLst>
            <a:gd name="adj1" fmla="val 5200"/>
            <a:gd name="adj2" fmla="val 335937"/>
            <a:gd name="adj3" fmla="val 21293145"/>
            <a:gd name="adj4" fmla="val 19766324"/>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1272878"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a:t>
          </a:r>
        </a:p>
        <a:p>
          <a:pPr marL="0" lvl="0" indent="0" algn="ctr" defTabSz="266700">
            <a:lnSpc>
              <a:spcPct val="90000"/>
            </a:lnSpc>
            <a:spcBef>
              <a:spcPct val="0"/>
            </a:spcBef>
            <a:spcAft>
              <a:spcPct val="35000"/>
            </a:spcAft>
            <a:buNone/>
          </a:pPr>
          <a:r>
            <a:rPr lang="en-US" sz="600" kern="1200" dirty="0"/>
            <a:t>Drift</a:t>
          </a:r>
        </a:p>
      </dsp:txBody>
      <dsp:txXfrm>
        <a:off x="1272878" y="748262"/>
        <a:ext cx="396132" cy="396132"/>
      </dsp:txXfrm>
    </dsp:sp>
    <dsp:sp modelId="{43E86D08-C1F7-E644-8F62-6252305C9975}">
      <dsp:nvSpPr>
        <dsp:cNvPr id="0" name=""/>
        <dsp:cNvSpPr/>
      </dsp:nvSpPr>
      <dsp:spPr>
        <a:xfrm>
          <a:off x="101524" y="8"/>
          <a:ext cx="1485356" cy="1485356"/>
        </a:xfrm>
        <a:prstGeom prst="circularArrow">
          <a:avLst>
            <a:gd name="adj1" fmla="val 5200"/>
            <a:gd name="adj2" fmla="val 335937"/>
            <a:gd name="adj3" fmla="val 4014597"/>
            <a:gd name="adj4" fmla="val 2253525"/>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646136" y="1203616"/>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Crisis</a:t>
          </a:r>
        </a:p>
      </dsp:txBody>
      <dsp:txXfrm>
        <a:off x="646136" y="1203616"/>
        <a:ext cx="396132" cy="396132"/>
      </dsp:txXfrm>
    </dsp:sp>
    <dsp:sp modelId="{31E129FE-E5D5-FB46-BD01-1F01A59E0FE8}">
      <dsp:nvSpPr>
        <dsp:cNvPr id="0" name=""/>
        <dsp:cNvSpPr/>
      </dsp:nvSpPr>
      <dsp:spPr>
        <a:xfrm>
          <a:off x="101524" y="8"/>
          <a:ext cx="1485356" cy="1485356"/>
        </a:xfrm>
        <a:prstGeom prst="circularArrow">
          <a:avLst>
            <a:gd name="adj1" fmla="val 5200"/>
            <a:gd name="adj2" fmla="val 335937"/>
            <a:gd name="adj3" fmla="val 8210538"/>
            <a:gd name="adj4" fmla="val 6449466"/>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19394" y="74826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Model Revolution</a:t>
          </a:r>
        </a:p>
      </dsp:txBody>
      <dsp:txXfrm>
        <a:off x="19394" y="748262"/>
        <a:ext cx="396132" cy="396132"/>
      </dsp:txXfrm>
    </dsp:sp>
    <dsp:sp modelId="{5B9DFB95-D16C-764A-A5DB-81AC099630B9}">
      <dsp:nvSpPr>
        <dsp:cNvPr id="0" name=""/>
        <dsp:cNvSpPr/>
      </dsp:nvSpPr>
      <dsp:spPr>
        <a:xfrm>
          <a:off x="101524" y="8"/>
          <a:ext cx="1485356" cy="1485356"/>
        </a:xfrm>
        <a:prstGeom prst="circularArrow">
          <a:avLst>
            <a:gd name="adj1" fmla="val 5200"/>
            <a:gd name="adj2" fmla="val 335937"/>
            <a:gd name="adj3" fmla="val 12297739"/>
            <a:gd name="adj4" fmla="val 10770918"/>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258788" y="11482"/>
          <a:ext cx="396132" cy="39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b="1" kern="1200" dirty="0">
              <a:solidFill>
                <a:srgbClr val="FF0000"/>
              </a:solidFill>
            </a:rPr>
            <a:t>Paradigm</a:t>
          </a:r>
        </a:p>
        <a:p>
          <a:pPr marL="0" lvl="0" indent="0" algn="ctr" defTabSz="266700">
            <a:lnSpc>
              <a:spcPct val="90000"/>
            </a:lnSpc>
            <a:spcBef>
              <a:spcPct val="0"/>
            </a:spcBef>
            <a:spcAft>
              <a:spcPct val="35000"/>
            </a:spcAft>
            <a:buNone/>
          </a:pPr>
          <a:r>
            <a:rPr lang="en-US" sz="600" kern="1200" dirty="0"/>
            <a:t>Change</a:t>
          </a:r>
        </a:p>
      </dsp:txBody>
      <dsp:txXfrm>
        <a:off x="258788" y="11482"/>
        <a:ext cx="396132" cy="396132"/>
      </dsp:txXfrm>
    </dsp:sp>
    <dsp:sp modelId="{7605BA16-B350-D749-B40A-7CCE0102499D}">
      <dsp:nvSpPr>
        <dsp:cNvPr id="0" name=""/>
        <dsp:cNvSpPr/>
      </dsp:nvSpPr>
      <dsp:spPr>
        <a:xfrm>
          <a:off x="101524" y="8"/>
          <a:ext cx="1485356" cy="1485356"/>
        </a:xfrm>
        <a:prstGeom prst="circularArrow">
          <a:avLst>
            <a:gd name="adj1" fmla="val 5200"/>
            <a:gd name="adj2" fmla="val 335937"/>
            <a:gd name="adj3" fmla="val 16865586"/>
            <a:gd name="adj4" fmla="val 15198477"/>
            <a:gd name="adj5" fmla="val 6067"/>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1781505" y="15186"/>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Normal Science</a:t>
          </a:r>
        </a:p>
      </dsp:txBody>
      <dsp:txXfrm>
        <a:off x="1781505" y="15186"/>
        <a:ext cx="515477" cy="515477"/>
      </dsp:txXfrm>
    </dsp:sp>
    <dsp:sp modelId="{C3A2FB52-DAE4-1342-973F-1F1A9B44189F}">
      <dsp:nvSpPr>
        <dsp:cNvPr id="0" name=""/>
        <dsp:cNvSpPr/>
      </dsp:nvSpPr>
      <dsp:spPr>
        <a:xfrm>
          <a:off x="566731" y="10"/>
          <a:ext cx="1935424" cy="1935424"/>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093489" y="975374"/>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a:t>
          </a:r>
        </a:p>
        <a:p>
          <a:pPr marL="0" lvl="0" indent="0" algn="ctr" defTabSz="355600">
            <a:lnSpc>
              <a:spcPct val="90000"/>
            </a:lnSpc>
            <a:spcBef>
              <a:spcPct val="0"/>
            </a:spcBef>
            <a:spcAft>
              <a:spcPct val="35000"/>
            </a:spcAft>
            <a:buNone/>
          </a:pPr>
          <a:r>
            <a:rPr lang="en-US" sz="800" kern="1200" dirty="0"/>
            <a:t>Drift</a:t>
          </a:r>
        </a:p>
      </dsp:txBody>
      <dsp:txXfrm>
        <a:off x="2093489" y="975374"/>
        <a:ext cx="515477" cy="515477"/>
      </dsp:txXfrm>
    </dsp:sp>
    <dsp:sp modelId="{43E86D08-C1F7-E644-8F62-6252305C9975}">
      <dsp:nvSpPr>
        <dsp:cNvPr id="0" name=""/>
        <dsp:cNvSpPr/>
      </dsp:nvSpPr>
      <dsp:spPr>
        <a:xfrm>
          <a:off x="566731" y="10"/>
          <a:ext cx="1935424" cy="1935424"/>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276704" y="1568802"/>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Crisis</a:t>
          </a:r>
        </a:p>
      </dsp:txBody>
      <dsp:txXfrm>
        <a:off x="1276704" y="1568802"/>
        <a:ext cx="515477" cy="515477"/>
      </dsp:txXfrm>
    </dsp:sp>
    <dsp:sp modelId="{31E129FE-E5D5-FB46-BD01-1F01A59E0FE8}">
      <dsp:nvSpPr>
        <dsp:cNvPr id="0" name=""/>
        <dsp:cNvSpPr/>
      </dsp:nvSpPr>
      <dsp:spPr>
        <a:xfrm>
          <a:off x="566731" y="10"/>
          <a:ext cx="1935424" cy="1935424"/>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459920" y="975374"/>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Model Revolution</a:t>
          </a:r>
        </a:p>
      </dsp:txBody>
      <dsp:txXfrm>
        <a:off x="459920" y="975374"/>
        <a:ext cx="515477" cy="515477"/>
      </dsp:txXfrm>
    </dsp:sp>
    <dsp:sp modelId="{5B9DFB95-D16C-764A-A5DB-81AC099630B9}">
      <dsp:nvSpPr>
        <dsp:cNvPr id="0" name=""/>
        <dsp:cNvSpPr/>
      </dsp:nvSpPr>
      <dsp:spPr>
        <a:xfrm>
          <a:off x="566731" y="10"/>
          <a:ext cx="1935424" cy="1935424"/>
        </a:xfrm>
        <a:prstGeom prst="circularArrow">
          <a:avLst>
            <a:gd name="adj1" fmla="val 5194"/>
            <a:gd name="adj2" fmla="val 335435"/>
            <a:gd name="adj3" fmla="val 12300034"/>
            <a:gd name="adj4" fmla="val 10769374"/>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771904" y="15186"/>
          <a:ext cx="515477" cy="515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rgbClr val="FF0000"/>
              </a:solidFill>
            </a:rPr>
            <a:t>Paradigm</a:t>
          </a:r>
        </a:p>
        <a:p>
          <a:pPr marL="0" lvl="0" indent="0" algn="ctr" defTabSz="355600">
            <a:lnSpc>
              <a:spcPct val="90000"/>
            </a:lnSpc>
            <a:spcBef>
              <a:spcPct val="0"/>
            </a:spcBef>
            <a:spcAft>
              <a:spcPct val="35000"/>
            </a:spcAft>
            <a:buNone/>
          </a:pPr>
          <a:r>
            <a:rPr lang="en-US" sz="800" kern="1200" dirty="0"/>
            <a:t>Change</a:t>
          </a:r>
        </a:p>
      </dsp:txBody>
      <dsp:txXfrm>
        <a:off x="771904" y="15186"/>
        <a:ext cx="515477" cy="515477"/>
      </dsp:txXfrm>
    </dsp:sp>
    <dsp:sp modelId="{7605BA16-B350-D749-B40A-7CCE0102499D}">
      <dsp:nvSpPr>
        <dsp:cNvPr id="0" name=""/>
        <dsp:cNvSpPr/>
      </dsp:nvSpPr>
      <dsp:spPr>
        <a:xfrm>
          <a:off x="566731" y="10"/>
          <a:ext cx="1935424" cy="1935424"/>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12/22/20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54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19</a:t>
            </a:fld>
            <a:endParaRPr lang="en-US"/>
          </a:p>
        </p:txBody>
      </p:sp>
    </p:spTree>
    <p:extLst>
      <p:ext uri="{BB962C8B-B14F-4D97-AF65-F5344CB8AC3E}">
        <p14:creationId xmlns:p14="http://schemas.microsoft.com/office/powerpoint/2010/main" val="3097410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20</a:t>
            </a:fld>
            <a:endParaRPr lang="en-US"/>
          </a:p>
        </p:txBody>
      </p:sp>
    </p:spTree>
    <p:extLst>
      <p:ext uri="{BB962C8B-B14F-4D97-AF65-F5344CB8AC3E}">
        <p14:creationId xmlns:p14="http://schemas.microsoft.com/office/powerpoint/2010/main" val="1075674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21</a:t>
            </a:fld>
            <a:endParaRPr lang="en-US"/>
          </a:p>
        </p:txBody>
      </p:sp>
    </p:spTree>
    <p:extLst>
      <p:ext uri="{BB962C8B-B14F-4D97-AF65-F5344CB8AC3E}">
        <p14:creationId xmlns:p14="http://schemas.microsoft.com/office/powerpoint/2010/main" val="3149964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83293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00971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23861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7711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92404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86526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38273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2</a:t>
            </a:fld>
            <a:endParaRPr lang="zh-CN" altLang="en-US"/>
          </a:p>
        </p:txBody>
      </p:sp>
    </p:spTree>
    <p:extLst>
      <p:ext uri="{BB962C8B-B14F-4D97-AF65-F5344CB8AC3E}">
        <p14:creationId xmlns:p14="http://schemas.microsoft.com/office/powerpoint/2010/main" val="3855611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500462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38157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42586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849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03028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47374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76485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20950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43969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Arial"/>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84437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7539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F7058BB2-1F2A-2B42-B065-B83FEF91082F}"/>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A5C08B8-4B9B-7E47-A0E5-F7B7D54ADB3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6867" name="Rectangle 2">
            <a:extLst>
              <a:ext uri="{FF2B5EF4-FFF2-40B4-BE49-F238E27FC236}">
                <a16:creationId xmlns:a16="http://schemas.microsoft.com/office/drawing/2014/main" id="{490A18CF-B2F0-1F40-B984-64E9825C7404}"/>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F7C2AD41-1FBA-1F4A-8651-0D5EBD9FB4C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517581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F7058BB2-1F2A-2B42-B065-B83FEF91082F}"/>
              </a:ext>
            </a:extLst>
          </p:cNvPr>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A5C08B8-4B9B-7E47-A0E5-F7B7D54ADB3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6867" name="Rectangle 2">
            <a:extLst>
              <a:ext uri="{FF2B5EF4-FFF2-40B4-BE49-F238E27FC236}">
                <a16:creationId xmlns:a16="http://schemas.microsoft.com/office/drawing/2014/main" id="{490A18CF-B2F0-1F40-B984-64E9825C7404}"/>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F7C2AD41-1FBA-1F4A-8651-0D5EBD9FB4C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3344797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4EC81719-D144-A84E-8A52-B395DBCE7E49}"/>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20050" tIns="0" rIns="20050" bIns="0" anchor="b"/>
          <a:lstStyle>
            <a:lvl1pPr defTabSz="801688">
              <a:defRPr sz="2400">
                <a:solidFill>
                  <a:schemeClr val="tx1"/>
                </a:solidFill>
                <a:latin typeface="Arial" panose="020B0604020202020204" pitchFamily="34" charset="0"/>
                <a:ea typeface="ＭＳ Ｐゴシック" panose="020B0600070205080204" pitchFamily="34" charset="-128"/>
              </a:defRPr>
            </a:lvl1pPr>
            <a:lvl2pPr marL="742950" indent="-285750" defTabSz="801688">
              <a:defRPr sz="2400">
                <a:solidFill>
                  <a:schemeClr val="tx1"/>
                </a:solidFill>
                <a:latin typeface="Arial" panose="020B0604020202020204" pitchFamily="34" charset="0"/>
                <a:ea typeface="ＭＳ Ｐゴシック" panose="020B0600070205080204" pitchFamily="34" charset="-128"/>
              </a:defRPr>
            </a:lvl2pPr>
            <a:lvl3pPr marL="1143000" indent="-228600" defTabSz="801688">
              <a:defRPr sz="2400">
                <a:solidFill>
                  <a:schemeClr val="tx1"/>
                </a:solidFill>
                <a:latin typeface="Arial" panose="020B0604020202020204" pitchFamily="34" charset="0"/>
                <a:ea typeface="ＭＳ Ｐゴシック" panose="020B0600070205080204" pitchFamily="34" charset="-128"/>
              </a:defRPr>
            </a:lvl3pPr>
            <a:lvl4pPr marL="1600200" indent="-228600" defTabSz="801688">
              <a:defRPr sz="2400">
                <a:solidFill>
                  <a:schemeClr val="tx1"/>
                </a:solidFill>
                <a:latin typeface="Arial" panose="020B0604020202020204" pitchFamily="34" charset="0"/>
                <a:ea typeface="ＭＳ Ｐゴシック" panose="020B0600070205080204" pitchFamily="34" charset="-128"/>
              </a:defRPr>
            </a:lvl4pPr>
            <a:lvl5pPr marL="2057400" indent="-228600" defTabSz="801688">
              <a:defRPr sz="2400">
                <a:solidFill>
                  <a:schemeClr val="tx1"/>
                </a:solidFill>
                <a:latin typeface="Arial" panose="020B0604020202020204" pitchFamily="34" charset="0"/>
                <a:ea typeface="ＭＳ Ｐゴシック" panose="020B0600070205080204" pitchFamily="34" charset="-128"/>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F77485-07EC-A244-A36A-86DD5593892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4755" name="Rectangle 2">
            <a:extLst>
              <a:ext uri="{FF2B5EF4-FFF2-40B4-BE49-F238E27FC236}">
                <a16:creationId xmlns:a16="http://schemas.microsoft.com/office/drawing/2014/main" id="{931BB74C-74AB-B143-9704-D4A71ECD1B0B}"/>
              </a:ext>
            </a:extLst>
          </p:cNvPr>
          <p:cNvSpPr>
            <a:spLocks noGrp="1" noRot="1" noChangeAspect="1" noChangeArrowheads="1" noTextEdit="1"/>
          </p:cNvSpPr>
          <p:nvPr>
            <p:ph type="sldImg"/>
          </p:nvPr>
        </p:nvSpPr>
        <p:spPr>
          <a:xfrm>
            <a:off x="381000" y="685800"/>
            <a:ext cx="6096000" cy="3429000"/>
          </a:xfrm>
          <a:ln/>
        </p:spPr>
      </p:sp>
      <p:sp>
        <p:nvSpPr>
          <p:cNvPr id="74756" name="Rectangle 3">
            <a:extLst>
              <a:ext uri="{FF2B5EF4-FFF2-40B4-BE49-F238E27FC236}">
                <a16:creationId xmlns:a16="http://schemas.microsoft.com/office/drawing/2014/main" id="{85C0E21A-993B-AB4D-A534-DC5E2818299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ltLang="en-CN">
              <a:ea typeface="ＭＳ Ｐゴシック" panose="020B0600070205080204" pitchFamily="34" charset="-128"/>
            </a:endParaRPr>
          </a:p>
        </p:txBody>
      </p:sp>
    </p:spTree>
    <p:extLst>
      <p:ext uri="{BB962C8B-B14F-4D97-AF65-F5344CB8AC3E}">
        <p14:creationId xmlns:p14="http://schemas.microsoft.com/office/powerpoint/2010/main" val="1520757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592316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84461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76410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0519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45612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204327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92029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4223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17711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687829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58860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94935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66028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7348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1642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a:extLst>
              <a:ext uri="{FF2B5EF4-FFF2-40B4-BE49-F238E27FC236}">
                <a16:creationId xmlns:a16="http://schemas.microsoft.com/office/drawing/2014/main" id="{89A2766D-E08A-054B-B2B1-C843B07A6A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4AD261C-37E3-7244-8352-F1932070AD6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7587" name="Rectangle 2">
            <a:extLst>
              <a:ext uri="{FF2B5EF4-FFF2-40B4-BE49-F238E27FC236}">
                <a16:creationId xmlns:a16="http://schemas.microsoft.com/office/drawing/2014/main" id="{B3902035-E63B-CC44-8A1F-B3F883DF1BE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BA12130-7020-C143-A76E-6A63142BC43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941170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9184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a:extLst>
              <a:ext uri="{FF2B5EF4-FFF2-40B4-BE49-F238E27FC236}">
                <a16:creationId xmlns:a16="http://schemas.microsoft.com/office/drawing/2014/main" id="{35FFCAE1-D19C-1145-895A-2FBA8C72E34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DDDB9E0-F0B3-F446-93A1-8A498011904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1683" name="Slide Image Placeholder 1">
            <a:extLst>
              <a:ext uri="{FF2B5EF4-FFF2-40B4-BE49-F238E27FC236}">
                <a16:creationId xmlns:a16="http://schemas.microsoft.com/office/drawing/2014/main" id="{B2BEB112-C087-AF44-9AD5-904D467FFCDB}"/>
              </a:ext>
            </a:extLst>
          </p:cNvPr>
          <p:cNvSpPr>
            <a:spLocks noGrp="1" noRot="1" noChangeAspect="1" noTextEdit="1"/>
          </p:cNvSpPr>
          <p:nvPr>
            <p:ph type="sldImg"/>
          </p:nvPr>
        </p:nvSpPr>
        <p:spPr>
          <a:ln/>
        </p:spPr>
      </p:sp>
      <p:sp>
        <p:nvSpPr>
          <p:cNvPr id="71684" name="Notes Placeholder 2">
            <a:extLst>
              <a:ext uri="{FF2B5EF4-FFF2-40B4-BE49-F238E27FC236}">
                <a16:creationId xmlns:a16="http://schemas.microsoft.com/office/drawing/2014/main" id="{B82041EA-2AA4-D646-AE07-CE8D56483500}"/>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1685" name="Slide Number Placeholder 3">
            <a:extLst>
              <a:ext uri="{FF2B5EF4-FFF2-40B4-BE49-F238E27FC236}">
                <a16:creationId xmlns:a16="http://schemas.microsoft.com/office/drawing/2014/main" id="{CF231BFB-BEEF-914C-863F-CBE4C010D4B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99B41-C127-6A48-B746-2298D35A9A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5739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charset="0"/>
              </a:defRPr>
            </a:lvl1pPr>
            <a:lvl2pPr marL="742950" indent="-285750" defTabSz="800100">
              <a:defRPr sz="2400">
                <a:solidFill>
                  <a:schemeClr val="tx1"/>
                </a:solidFill>
                <a:latin typeface="Arial" charset="0"/>
              </a:defRPr>
            </a:lvl2pPr>
            <a:lvl3pPr marL="1143000" indent="-228600" defTabSz="800100">
              <a:defRPr sz="2400">
                <a:solidFill>
                  <a:schemeClr val="tx1"/>
                </a:solidFill>
                <a:latin typeface="Arial" charset="0"/>
              </a:defRPr>
            </a:lvl3pPr>
            <a:lvl4pPr marL="1600200" indent="-228600" defTabSz="800100">
              <a:defRPr sz="2400">
                <a:solidFill>
                  <a:schemeClr val="tx1"/>
                </a:solidFill>
                <a:latin typeface="Arial" charset="0"/>
              </a:defRPr>
            </a:lvl4pPr>
            <a:lvl5pPr marL="2057400" indent="-228600" defTabSz="800100">
              <a:defRPr sz="2400">
                <a:solidFill>
                  <a:schemeClr val="tx1"/>
                </a:solidFill>
                <a:latin typeface="Arial" charset="0"/>
              </a:defRPr>
            </a:lvl5pPr>
            <a:lvl6pPr marL="2514600" indent="-228600" algn="ctr" defTabSz="800100" eaLnBrk="0" fontAlgn="base" hangingPunct="0">
              <a:spcBef>
                <a:spcPct val="0"/>
              </a:spcBef>
              <a:spcAft>
                <a:spcPct val="0"/>
              </a:spcAft>
              <a:defRPr sz="2400">
                <a:solidFill>
                  <a:schemeClr val="tx1"/>
                </a:solidFill>
                <a:latin typeface="Arial" charset="0"/>
              </a:defRPr>
            </a:lvl6pPr>
            <a:lvl7pPr marL="2971800" indent="-228600" algn="ctr" defTabSz="800100" eaLnBrk="0" fontAlgn="base" hangingPunct="0">
              <a:spcBef>
                <a:spcPct val="0"/>
              </a:spcBef>
              <a:spcAft>
                <a:spcPct val="0"/>
              </a:spcAft>
              <a:defRPr sz="2400">
                <a:solidFill>
                  <a:schemeClr val="tx1"/>
                </a:solidFill>
                <a:latin typeface="Arial" charset="0"/>
              </a:defRPr>
            </a:lvl7pPr>
            <a:lvl8pPr marL="3429000" indent="-228600" algn="ctr" defTabSz="800100" eaLnBrk="0" fontAlgn="base" hangingPunct="0">
              <a:spcBef>
                <a:spcPct val="0"/>
              </a:spcBef>
              <a:spcAft>
                <a:spcPct val="0"/>
              </a:spcAft>
              <a:defRPr sz="2400">
                <a:solidFill>
                  <a:schemeClr val="tx1"/>
                </a:solidFill>
                <a:latin typeface="Arial" charset="0"/>
              </a:defRPr>
            </a:lvl8pPr>
            <a:lvl9pPr marL="3886200" indent="-228600" algn="ctr" defTabSz="800100" eaLnBrk="0" fontAlgn="base" hangingPunct="0">
              <a:spcBef>
                <a:spcPct val="0"/>
              </a:spcBef>
              <a:spcAft>
                <a:spcPct val="0"/>
              </a:spcAft>
              <a:defRPr sz="2400">
                <a:solidFill>
                  <a:schemeClr val="tx1"/>
                </a:solidFill>
                <a:latin typeface="Arial" charset="0"/>
              </a:defRPr>
            </a:lvl9pPr>
          </a:lstStyle>
          <a:p>
            <a:fld id="{346555D1-F8ED-9749-B125-F5E015585ED1}" type="slidenum">
              <a:rPr lang="he-IL" altLang="x-none" sz="1100">
                <a:latin typeface="Times New Roman" charset="0"/>
              </a:rPr>
              <a:pPr/>
              <a:t>7</a:t>
            </a:fld>
            <a:endParaRPr lang="en-US" altLang="x-none" sz="1100">
              <a:latin typeface="Times New Roman"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x-none">
              <a:latin typeface="Times New Roman" charset="0"/>
              <a:cs typeface="Arial" charset="0"/>
            </a:endParaRPr>
          </a:p>
        </p:txBody>
      </p:sp>
    </p:spTree>
    <p:extLst>
      <p:ext uri="{BB962C8B-B14F-4D97-AF65-F5344CB8AC3E}">
        <p14:creationId xmlns:p14="http://schemas.microsoft.com/office/powerpoint/2010/main" val="31133194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a:extLst>
              <a:ext uri="{FF2B5EF4-FFF2-40B4-BE49-F238E27FC236}">
                <a16:creationId xmlns:a16="http://schemas.microsoft.com/office/drawing/2014/main" id="{388F1CBB-D385-A54A-A0E8-7051C57D8E3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4B7879-1FAD-A54B-979E-57B2070BC61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3731" name="Rectangle 5">
            <a:extLst>
              <a:ext uri="{FF2B5EF4-FFF2-40B4-BE49-F238E27FC236}">
                <a16:creationId xmlns:a16="http://schemas.microsoft.com/office/drawing/2014/main" id="{C719C512-CFF1-FB48-8496-580A0A54E12D}"/>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03983C-03F1-E04F-B1F1-14BE8C77257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3732" name="Rectangle 2">
            <a:extLst>
              <a:ext uri="{FF2B5EF4-FFF2-40B4-BE49-F238E27FC236}">
                <a16:creationId xmlns:a16="http://schemas.microsoft.com/office/drawing/2014/main" id="{D0F37564-BF77-B44A-AA66-C931766185CD}"/>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C70C9847-A26E-B94F-9763-47EA59BEA1F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422322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10B1CA95-CDCD-F346-8C3D-893A6E931F5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45A70A-1F3C-D044-A211-94419105646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4755" name="Slide Image Placeholder 1">
            <a:extLst>
              <a:ext uri="{FF2B5EF4-FFF2-40B4-BE49-F238E27FC236}">
                <a16:creationId xmlns:a16="http://schemas.microsoft.com/office/drawing/2014/main" id="{02872529-0E83-AD45-BD51-91659123449A}"/>
              </a:ext>
            </a:extLst>
          </p:cNvPr>
          <p:cNvSpPr>
            <a:spLocks noGrp="1" noRot="1" noChangeAspect="1" noTextEdit="1"/>
          </p:cNvSpPr>
          <p:nvPr>
            <p:ph type="sldImg"/>
          </p:nvPr>
        </p:nvSpPr>
        <p:spPr>
          <a:ln/>
        </p:spPr>
      </p:sp>
      <p:sp>
        <p:nvSpPr>
          <p:cNvPr id="74756" name="Notes Placeholder 2">
            <a:extLst>
              <a:ext uri="{FF2B5EF4-FFF2-40B4-BE49-F238E27FC236}">
                <a16:creationId xmlns:a16="http://schemas.microsoft.com/office/drawing/2014/main" id="{3D79B7E5-AC74-5F4B-A689-7B8AF0957747}"/>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4757" name="Slide Number Placeholder 3">
            <a:extLst>
              <a:ext uri="{FF2B5EF4-FFF2-40B4-BE49-F238E27FC236}">
                <a16:creationId xmlns:a16="http://schemas.microsoft.com/office/drawing/2014/main" id="{B9F9C08B-A329-B647-B5A5-AB98CE055DA4}"/>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4969B-181A-F04F-AEB7-0B7BBB0703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65260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86</a:t>
            </a:fld>
            <a:endParaRPr lang="en-US"/>
          </a:p>
        </p:txBody>
      </p:sp>
    </p:spTree>
    <p:extLst>
      <p:ext uri="{BB962C8B-B14F-4D97-AF65-F5344CB8AC3E}">
        <p14:creationId xmlns:p14="http://schemas.microsoft.com/office/powerpoint/2010/main" val="25692651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F0C8CA96-90C8-644D-9502-173AC733881A}" type="slidenum">
              <a:rPr kumimoji="1" lang="zh-CN" altLang="en-US" smtClean="0"/>
              <a:t>90</a:t>
            </a:fld>
            <a:endParaRPr kumimoji="1" lang="zh-CN" altLang="en-US"/>
          </a:p>
        </p:txBody>
      </p:sp>
    </p:spTree>
    <p:extLst>
      <p:ext uri="{BB962C8B-B14F-4D97-AF65-F5344CB8AC3E}">
        <p14:creationId xmlns:p14="http://schemas.microsoft.com/office/powerpoint/2010/main" val="805506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975954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5"/>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9B443D50-335F-4A32-9057-D069FEA525DF}" type="slidenum">
              <a:rPr lang="he-IL" altLang="zh-CN" sz="1100" b="0">
                <a:solidFill>
                  <a:prstClr val="black"/>
                </a:solidFill>
                <a:latin typeface="Times New Roman" panose="02020603050405020304" pitchFamily="18" charset="0"/>
              </a:rPr>
              <a:pPr/>
              <a:t>9</a:t>
            </a:fld>
            <a:endParaRPr lang="en-US" altLang="zh-CN" sz="1100" b="0">
              <a:solidFill>
                <a:prstClr val="black"/>
              </a:solidFill>
              <a:latin typeface="Times New Roman" panose="02020603050405020304" pitchFamily="18" charset="0"/>
            </a:endParaRPr>
          </a:p>
        </p:txBody>
      </p:sp>
      <p:sp>
        <p:nvSpPr>
          <p:cNvPr id="124930" name="Rectangle 2"/>
          <p:cNvSpPr>
            <a:spLocks noGrp="1" noRot="1" noChangeAspect="1" noChangeArrowheads="1" noTextEdit="1"/>
          </p:cNvSpPr>
          <p:nvPr>
            <p:ph type="sldImg"/>
          </p:nvPr>
        </p:nvSpPr>
        <p:spPr>
          <a:xfrm>
            <a:off x="381000" y="685800"/>
            <a:ext cx="6096000" cy="3429000"/>
          </a:xfrm>
          <a:ln/>
        </p:spPr>
      </p:sp>
      <p:sp>
        <p:nvSpPr>
          <p:cNvPr id="12493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900447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10</a:t>
            </a:fld>
            <a:endParaRPr lang="zh-CN" altLang="en-US"/>
          </a:p>
        </p:txBody>
      </p:sp>
    </p:spTree>
    <p:extLst>
      <p:ext uri="{BB962C8B-B14F-4D97-AF65-F5344CB8AC3E}">
        <p14:creationId xmlns:p14="http://schemas.microsoft.com/office/powerpoint/2010/main" val="1182378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14</a:t>
            </a:fld>
            <a:endParaRPr lang="zh-CN" altLang="en-US"/>
          </a:p>
        </p:txBody>
      </p:sp>
    </p:spTree>
    <p:extLst>
      <p:ext uri="{BB962C8B-B14F-4D97-AF65-F5344CB8AC3E}">
        <p14:creationId xmlns:p14="http://schemas.microsoft.com/office/powerpoint/2010/main" val="3473415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975281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08825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1611416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0497372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927835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304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4227966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451818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1449957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6846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2255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9910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940347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76200"/>
            <a:ext cx="292100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203200" y="76200"/>
            <a:ext cx="85598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53405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97302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7179107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8621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34502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68136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88470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3550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12/22/20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737377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328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215412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684000" cy="533400"/>
          </a:xfrm>
        </p:spPr>
        <p:txBody>
          <a:bodyPr/>
          <a:lstStyle/>
          <a:p>
            <a:r>
              <a:rPr lang="en-US"/>
              <a:t>Click to edit Master title style</a:t>
            </a:r>
          </a:p>
        </p:txBody>
      </p:sp>
      <p:sp>
        <p:nvSpPr>
          <p:cNvPr id="3" name="Text Placeholder 2"/>
          <p:cNvSpPr>
            <a:spLocks noGrp="1"/>
          </p:cNvSpPr>
          <p:nvPr>
            <p:ph type="body" sz="half" idx="1"/>
          </p:nvPr>
        </p:nvSpPr>
        <p:spPr>
          <a:xfrm>
            <a:off x="304800" y="838200"/>
            <a:ext cx="56388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46800" y="8382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46800" y="3695700"/>
            <a:ext cx="5638800" cy="270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77496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5894516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838200" y="1325034"/>
            <a:ext cx="5156200" cy="4349749"/>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p:cNvSpPr>
            <a:spLocks noGrp="1"/>
          </p:cNvSpPr>
          <p:nvPr>
            <p:ph sz="half" idx="2"/>
          </p:nvPr>
        </p:nvSpPr>
        <p:spPr>
          <a:xfrm>
            <a:off x="6197600" y="1325034"/>
            <a:ext cx="5156200" cy="4349749"/>
          </a:xfrm>
        </p:spPr>
        <p:txBody>
          <a:bodyPr/>
          <a:lstStyle/>
          <a:p>
            <a:pPr lvl="0"/>
            <a:r>
              <a:rPr lang="zh-CN" altLang="en-US"/>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p:cNvSpPr>
            <a:spLocks noGrp="1"/>
          </p:cNvSpPr>
          <p:nvPr>
            <p:ph type="dt" sz="half" idx="10"/>
          </p:nvPr>
        </p:nvSpPr>
        <p:spPr/>
        <p:txBody>
          <a:bodyPr/>
          <a:lstStyle>
            <a:lvl1pPr>
              <a:defRPr/>
            </a:lvl1pPr>
          </a:lstStyle>
          <a:p>
            <a:fld id="{41CBB42B-5DD5-B04D-9C31-91A4B3359D27}" type="datetimeFigureOut">
              <a:rPr lang="zh-CN" altLang="en-US"/>
              <a:pPr/>
              <a:t>2020/12/22</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幻灯片编号占位符 6"/>
          <p:cNvSpPr>
            <a:spLocks noGrp="1"/>
          </p:cNvSpPr>
          <p:nvPr>
            <p:ph type="sldNum" sz="quarter" idx="12"/>
          </p:nvPr>
        </p:nvSpPr>
        <p:spPr/>
        <p:txBody>
          <a:bodyPr/>
          <a:lstStyle>
            <a:lvl1pPr>
              <a:defRPr/>
            </a:lvl1pPr>
          </a:lstStyle>
          <a:p>
            <a:fld id="{37DD9727-0A36-8741-802D-DB2C92108AF0}" type="slidenum">
              <a:rPr lang="zh-CN" altLang="en-US"/>
              <a:pPr/>
              <a:t>‹#›</a:t>
            </a:fld>
            <a:endParaRPr lang="zh-CN" altLang="en-US"/>
          </a:p>
        </p:txBody>
      </p:sp>
      <p:sp>
        <p:nvSpPr>
          <p:cNvPr id="8" name="文本占位符 7"/>
          <p:cNvSpPr>
            <a:spLocks noGrp="1"/>
          </p:cNvSpPr>
          <p:nvPr>
            <p:ph type="body" sz="quarter" idx="13"/>
          </p:nvPr>
        </p:nvSpPr>
        <p:spPr>
          <a:xfrm>
            <a:off x="1424763" y="6335183"/>
            <a:ext cx="9144000" cy="387351"/>
          </a:xfrm>
        </p:spPr>
        <p:txBody>
          <a:bodyPr/>
          <a:lstStyle>
            <a:lvl1pPr>
              <a:defRPr sz="1400"/>
            </a:lvl1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Tree>
    <p:extLst>
      <p:ext uri="{BB962C8B-B14F-4D97-AF65-F5344CB8AC3E}">
        <p14:creationId xmlns:p14="http://schemas.microsoft.com/office/powerpoint/2010/main" val="815822732"/>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hyperlink" Target="http://www.nand2tetris.org/" TargetMode="Externa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12/22/20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86" r:id="rId14"/>
    <p:sldLayoutId id="2147483689"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2E4D1B-7331-224C-8C29-CA49572092DA}"/>
              </a:ext>
            </a:extLst>
          </p:cNvPr>
          <p:cNvSpPr>
            <a:spLocks noGrp="1" noChangeArrowheads="1"/>
          </p:cNvSpPr>
          <p:nvPr>
            <p:ph type="title"/>
          </p:nvPr>
        </p:nvSpPr>
        <p:spPr bwMode="auto">
          <a:xfrm>
            <a:off x="203200" y="76200"/>
            <a:ext cx="11684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CN"/>
              <a:t>Click to edit Master title style</a:t>
            </a:r>
          </a:p>
        </p:txBody>
      </p:sp>
      <p:sp>
        <p:nvSpPr>
          <p:cNvPr id="1027" name="Rectangle 3">
            <a:extLst>
              <a:ext uri="{FF2B5EF4-FFF2-40B4-BE49-F238E27FC236}">
                <a16:creationId xmlns:a16="http://schemas.microsoft.com/office/drawing/2014/main" id="{3657C848-85F9-064D-AFBC-21DA12C71006}"/>
              </a:ext>
            </a:extLst>
          </p:cNvPr>
          <p:cNvSpPr>
            <a:spLocks noGrp="1" noChangeArrowheads="1"/>
          </p:cNvSpPr>
          <p:nvPr>
            <p:ph type="body" idx="1"/>
          </p:nvPr>
        </p:nvSpPr>
        <p:spPr bwMode="auto">
          <a:xfrm>
            <a:off x="304800" y="838200"/>
            <a:ext cx="11480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CN"/>
              <a:t>Click to edit Master text styles</a:t>
            </a:r>
          </a:p>
          <a:p>
            <a:pPr lvl="1"/>
            <a:r>
              <a:rPr lang="en-US" altLang="en-CN"/>
              <a:t>Second level</a:t>
            </a:r>
          </a:p>
          <a:p>
            <a:pPr lvl="2"/>
            <a:r>
              <a:rPr lang="en-US" altLang="en-CN"/>
              <a:t>Third level</a:t>
            </a:r>
          </a:p>
          <a:p>
            <a:pPr lvl="3"/>
            <a:r>
              <a:rPr lang="en-US" altLang="en-CN"/>
              <a:t>Fourth level</a:t>
            </a:r>
          </a:p>
          <a:p>
            <a:pPr lvl="4"/>
            <a:r>
              <a:rPr lang="en-US" altLang="en-CN"/>
              <a:t>Fifth level</a:t>
            </a:r>
          </a:p>
        </p:txBody>
      </p:sp>
      <p:sp>
        <p:nvSpPr>
          <p:cNvPr id="1028" name="Line 4">
            <a:extLst>
              <a:ext uri="{FF2B5EF4-FFF2-40B4-BE49-F238E27FC236}">
                <a16:creationId xmlns:a16="http://schemas.microsoft.com/office/drawing/2014/main" id="{8EB0D266-687A-A240-9C4F-A61F138155C3}"/>
              </a:ext>
            </a:extLst>
          </p:cNvPr>
          <p:cNvSpPr>
            <a:spLocks noChangeShapeType="1"/>
          </p:cNvSpPr>
          <p:nvPr/>
        </p:nvSpPr>
        <p:spPr bwMode="auto">
          <a:xfrm>
            <a:off x="203200" y="609600"/>
            <a:ext cx="11684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29" name="Line 5">
            <a:extLst>
              <a:ext uri="{FF2B5EF4-FFF2-40B4-BE49-F238E27FC236}">
                <a16:creationId xmlns:a16="http://schemas.microsoft.com/office/drawing/2014/main" id="{0F3A2FAB-EFD4-7646-88A5-3F7648046412}"/>
              </a:ext>
            </a:extLst>
          </p:cNvPr>
          <p:cNvSpPr>
            <a:spLocks noChangeShapeType="1"/>
          </p:cNvSpPr>
          <p:nvPr/>
        </p:nvSpPr>
        <p:spPr bwMode="auto">
          <a:xfrm>
            <a:off x="406400" y="6567488"/>
            <a:ext cx="11480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30" name="Text Box 7" descr="Bouquet">
            <a:extLst>
              <a:ext uri="{FF2B5EF4-FFF2-40B4-BE49-F238E27FC236}">
                <a16:creationId xmlns:a16="http://schemas.microsoft.com/office/drawing/2014/main" id="{B9C126D7-4C29-CC4A-B0F0-D8D65F1368BF}"/>
              </a:ext>
            </a:extLst>
          </p:cNvPr>
          <p:cNvSpPr txBox="1">
            <a:spLocks noChangeArrowheads="1"/>
          </p:cNvSpPr>
          <p:nvPr userDrawn="1"/>
        </p:nvSpPr>
        <p:spPr bwMode="auto">
          <a:xfrm>
            <a:off x="304800" y="6591301"/>
            <a:ext cx="11582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CN" sz="1000"/>
              <a:t>Elements of Computing Systems, Nisan &amp; Schocken, MIT Press,  </a:t>
            </a:r>
            <a:r>
              <a:rPr lang="en-US" altLang="en-CN" sz="1000">
                <a:solidFill>
                  <a:srgbClr val="000099"/>
                </a:solidFill>
                <a:hlinkClick r:id="rId13"/>
              </a:rPr>
              <a:t>www.nand2tetris.org</a:t>
            </a:r>
            <a:r>
              <a:rPr lang="en-US" altLang="en-CN" sz="1000"/>
              <a:t> , Chapter 12: </a:t>
            </a:r>
            <a:r>
              <a:rPr lang="en-US" altLang="en-CN" sz="1000" i="1"/>
              <a:t>Operating System                                    </a:t>
            </a:r>
            <a:r>
              <a:rPr lang="en-US" altLang="en-CN" sz="1000"/>
              <a:t> slide </a:t>
            </a:r>
            <a:fld id="{DE345EEB-AF98-8141-A668-6E5130D67D94}" type="slidenum">
              <a:rPr lang="he-IL" altLang="en-CN" sz="1000">
                <a:cs typeface="Arial" panose="020B0604020202020204" pitchFamily="34" charset="0"/>
              </a:rPr>
              <a:pPr algn="l">
                <a:spcBef>
                  <a:spcPct val="50000"/>
                </a:spcBef>
              </a:pPr>
              <a:t>‹#›</a:t>
            </a:fld>
            <a:r>
              <a:rPr lang="en-US" altLang="en-CN" sz="1000"/>
              <a:t>             </a:t>
            </a:r>
          </a:p>
        </p:txBody>
      </p:sp>
    </p:spTree>
    <p:extLst>
      <p:ext uri="{BB962C8B-B14F-4D97-AF65-F5344CB8AC3E}">
        <p14:creationId xmlns:p14="http://schemas.microsoft.com/office/powerpoint/2010/main" val="27785266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pitchFamily="34" charset="0"/>
        </a:defRPr>
      </a:lvl2pPr>
      <a:lvl3pPr algn="l" rtl="0" eaLnBrk="0" fontAlgn="base" hangingPunct="0">
        <a:spcBef>
          <a:spcPct val="0"/>
        </a:spcBef>
        <a:spcAft>
          <a:spcPct val="0"/>
        </a:spcAft>
        <a:defRPr sz="2400">
          <a:solidFill>
            <a:srgbClr val="663300"/>
          </a:solidFill>
          <a:latin typeface="Arial" pitchFamily="34" charset="0"/>
        </a:defRPr>
      </a:lvl3pPr>
      <a:lvl4pPr algn="l" rtl="0" eaLnBrk="0" fontAlgn="base" hangingPunct="0">
        <a:spcBef>
          <a:spcPct val="0"/>
        </a:spcBef>
        <a:spcAft>
          <a:spcPct val="0"/>
        </a:spcAft>
        <a:defRPr sz="2400">
          <a:solidFill>
            <a:srgbClr val="663300"/>
          </a:solidFill>
          <a:latin typeface="Arial" pitchFamily="34" charset="0"/>
        </a:defRPr>
      </a:lvl4pPr>
      <a:lvl5pPr algn="l" rtl="0" eaLnBrk="0" fontAlgn="base" hangingPunct="0">
        <a:spcBef>
          <a:spcPct val="0"/>
        </a:spcBef>
        <a:spcAft>
          <a:spcPct val="0"/>
        </a:spcAft>
        <a:defRPr sz="2400">
          <a:solidFill>
            <a:srgbClr val="663300"/>
          </a:solidFill>
          <a:latin typeface="Arial" pitchFamily="34"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342900" indent="-342900" algn="l" rtl="0" eaLnBrk="0" fontAlgn="base" hangingPunct="0">
        <a:spcBef>
          <a:spcPct val="60000"/>
        </a:spcBef>
        <a:spcAft>
          <a:spcPct val="0"/>
        </a:spcAft>
        <a:buClr>
          <a:srgbClr val="006600"/>
        </a:buClr>
        <a:buSzPct val="10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pitchFamily="2" charset="2"/>
        <a:buChar char="l"/>
        <a:defRPr sz="2000">
          <a:solidFill>
            <a:schemeClr val="tx1"/>
          </a:solidFill>
          <a:latin typeface="+mn-lt"/>
        </a:defRPr>
      </a:lvl2pPr>
      <a:lvl3pPr marL="1143000" indent="-228600" algn="l" rtl="0" eaLnBrk="0" fontAlgn="base" hangingPunct="0">
        <a:spcBef>
          <a:spcPct val="20000"/>
        </a:spcBef>
        <a:spcAft>
          <a:spcPct val="0"/>
        </a:spcAft>
        <a:buClr>
          <a:srgbClr val="003300"/>
        </a:buClr>
        <a:buSzPct val="75000"/>
        <a:buFont typeface="Wingdings" pitchFamily="2" charset="2"/>
        <a:buChar char="q"/>
        <a:defRPr sz="2000">
          <a:solidFill>
            <a:schemeClr val="tx1"/>
          </a:solidFill>
          <a:latin typeface="+mn-lt"/>
        </a:defRPr>
      </a:lvl3pPr>
      <a:lvl4pPr marL="1600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5768820"/>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7" r:id="rId9"/>
    <p:sldLayoutId id="2147483690" r:id="rId10"/>
    <p:sldLayoutId id="2147483691" r:id="rId11"/>
    <p:sldLayoutId id="2147483692" r:id="rId12"/>
    <p:sldLayoutId id="214748369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verses.io/" TargetMode="Externa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youtu.be/t4H6hdvB9iQ?t=271" TargetMode="Externa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jRZDnetjGuo" TargetMode="External"/><Relationship Id="rId2" Type="http://schemas.openxmlformats.org/officeDocument/2006/relationships/notesSlide" Target="../notesSlides/notesSlide9.xml"/><Relationship Id="rId1" Type="http://schemas.openxmlformats.org/officeDocument/2006/relationships/slideLayout" Target="../slideLayouts/slideLayout34.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6.gif"/><Relationship Id="rId2" Type="http://schemas.openxmlformats.org/officeDocument/2006/relationships/hyperlink" Target="https://en.wikipedia.org/wiki/Abacus" TargetMode="External"/><Relationship Id="rId1" Type="http://schemas.openxmlformats.org/officeDocument/2006/relationships/slideLayout" Target="../slideLayouts/slideLayout34.xml"/><Relationship Id="rId6" Type="http://schemas.openxmlformats.org/officeDocument/2006/relationships/hyperlink" Target="https://www.nand2tetris.org/software?ref=codebldr" TargetMode="External"/><Relationship Id="rId5" Type="http://schemas.openxmlformats.org/officeDocument/2006/relationships/image" Target="../media/image25.jpeg"/><Relationship Id="rId4" Type="http://schemas.openxmlformats.org/officeDocument/2006/relationships/hyperlink" Target="https://www.globaltimes.cn/content/1118908.s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Gibbs_free_energy" TargetMode="External"/><Relationship Id="rId1" Type="http://schemas.openxmlformats.org/officeDocument/2006/relationships/slideLayout" Target="../slideLayouts/slideLayout34.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hyperlink" Target="https://phys.org/news/2014-08-maxwell-demon-mutual.html"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hyperlink" Target="https://www.cis.upenn.edu/~cis610/diffgeom7.pdf" TargetMode="External"/><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hyperlink" Target="https://www.onlinemathlearning.com/even-and-odd-functions.html" TargetMode="External"/><Relationship Id="rId5" Type="http://schemas.openxmlformats.org/officeDocument/2006/relationships/hyperlink" Target="https://www.cis.upenn.edu/~jean/home.html" TargetMode="Externa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8" Type="http://schemas.openxmlformats.org/officeDocument/2006/relationships/hyperlink" Target="https://en.wikipedia.org/wiki/Claude_Shannon#cite_note-Bell_Labs_acknowledgement-2" TargetMode="External"/><Relationship Id="rId13" Type="http://schemas.openxmlformats.org/officeDocument/2006/relationships/hyperlink" Target="https://en.wikipedia.org/wiki/A_Symbolic_Analysis_of_Relay_and_Switching_Circuits" TargetMode="External"/><Relationship Id="rId18" Type="http://schemas.openxmlformats.org/officeDocument/2006/relationships/hyperlink" Target="https://en.wikipedia.org/wiki/Telecommunication" TargetMode="External"/><Relationship Id="rId3" Type="http://schemas.openxmlformats.org/officeDocument/2006/relationships/hyperlink" Target="https://youtu.be/nTJiL9N3ozs" TargetMode="External"/><Relationship Id="rId7" Type="http://schemas.openxmlformats.org/officeDocument/2006/relationships/hyperlink" Target="https://en.wikipedia.org/wiki/Claude_Shannon#cite_note-bmfrs-1" TargetMode="External"/><Relationship Id="rId12" Type="http://schemas.openxmlformats.org/officeDocument/2006/relationships/hyperlink" Target="https://en.wikipedia.org/wiki/Massachusetts_Institute_of_Technology" TargetMode="External"/><Relationship Id="rId17" Type="http://schemas.openxmlformats.org/officeDocument/2006/relationships/hyperlink" Target="https://en.wikipedia.org/wiki/World_War_II" TargetMode="External"/><Relationship Id="rId2" Type="http://schemas.openxmlformats.org/officeDocument/2006/relationships/notesSlide" Target="../notesSlides/notesSlide11.xml"/><Relationship Id="rId16" Type="http://schemas.openxmlformats.org/officeDocument/2006/relationships/hyperlink" Target="https://en.wikipedia.org/wiki/Cryptanalysis" TargetMode="External"/><Relationship Id="rId20" Type="http://schemas.openxmlformats.org/officeDocument/2006/relationships/image" Target="../media/image32.png"/><Relationship Id="rId1" Type="http://schemas.openxmlformats.org/officeDocument/2006/relationships/slideLayout" Target="../slideLayouts/slideLayout34.xml"/><Relationship Id="rId6" Type="http://schemas.openxmlformats.org/officeDocument/2006/relationships/hyperlink" Target="https://en.wikipedia.org/wiki/Information_theory" TargetMode="External"/><Relationship Id="rId11" Type="http://schemas.openxmlformats.org/officeDocument/2006/relationships/hyperlink" Target="https://en.wikipedia.org/wiki/Master%27s_degree" TargetMode="External"/><Relationship Id="rId5" Type="http://schemas.openxmlformats.org/officeDocument/2006/relationships/image" Target="../media/image31.jpeg"/><Relationship Id="rId15" Type="http://schemas.openxmlformats.org/officeDocument/2006/relationships/hyperlink" Target="https://en.wikipedia.org/wiki/Claude_Shannon#cite_note-Fortune-3" TargetMode="External"/><Relationship Id="rId10" Type="http://schemas.openxmlformats.org/officeDocument/2006/relationships/hyperlink" Target="https://en.wikipedia.org/wiki/Digital_circuit" TargetMode="External"/><Relationship Id="rId19" Type="http://schemas.openxmlformats.org/officeDocument/2006/relationships/hyperlink" Target="https://youtu.be/nTJiL9N3ozs?t=514" TargetMode="External"/><Relationship Id="rId4" Type="http://schemas.openxmlformats.org/officeDocument/2006/relationships/hyperlink" Target="https://en.wikipedia.org/wiki/Claude_Shannon" TargetMode="External"/><Relationship Id="rId9" Type="http://schemas.openxmlformats.org/officeDocument/2006/relationships/hyperlink" Target="https://en.wikipedia.org/wiki/A_Mathematical_Theory_of_Communication" TargetMode="External"/><Relationship Id="rId14" Type="http://schemas.openxmlformats.org/officeDocument/2006/relationships/hyperlink" Target="https://en.wikipedia.org/wiki/Boolean_algebra"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nTJiL9N3ozs" TargetMode="External"/><Relationship Id="rId7"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3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youtu.be/nTJiL9N3ozs?t=66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en.wikipedia.org/wiki/Kurt_G&#246;del" TargetMode="External"/><Relationship Id="rId1" Type="http://schemas.openxmlformats.org/officeDocument/2006/relationships/slideLayout" Target="../slideLayouts/slideLayout34.xml"/><Relationship Id="rId5" Type="http://schemas.openxmlformats.org/officeDocument/2006/relationships/image" Target="../media/image36.jpeg"/><Relationship Id="rId4" Type="http://schemas.openxmlformats.org/officeDocument/2006/relationships/hyperlink" Target="https://www.britannica.com/biography/Alan-Turing"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nieuwarchief.nl/serie5/pdf/naw5-2012-13-3-154.pdf" TargetMode="External"/><Relationship Id="rId2" Type="http://schemas.openxmlformats.org/officeDocument/2006/relationships/notesSlide" Target="../notesSlides/notesSlide13.xml"/><Relationship Id="rId1" Type="http://schemas.openxmlformats.org/officeDocument/2006/relationships/slideLayout" Target="../slideLayouts/slideLayout34.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hyperlink" Target="https://youtu.be/YScIPA8RbVE?t=1702"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41.png"/><Relationship Id="rId5" Type="http://schemas.openxmlformats.org/officeDocument/2006/relationships/hyperlink" Target="https://youtu.be/YScIPA8RbVE?t=2040" TargetMode="Externa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hyperlink" Target="https://youtu.be/2ptFnIj71SM?t=321" TargetMode="External"/><Relationship Id="rId3" Type="http://schemas.openxmlformats.org/officeDocument/2006/relationships/hyperlink" Target="https://youtu.be/2ptFnIj71SM" TargetMode="External"/><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hyperlink" Target="https://youtu.be/2ptFnIj71SM?t=213" TargetMode="External"/><Relationship Id="rId5" Type="http://schemas.openxmlformats.org/officeDocument/2006/relationships/image" Target="../media/image42.png"/><Relationship Id="rId4" Type="http://schemas.openxmlformats.org/officeDocument/2006/relationships/hyperlink" Target="https://youtu.be/2ptFnIj71SM?t=205" TargetMode="External"/><Relationship Id="rId9"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Formal_language" TargetMode="External"/><Relationship Id="rId13" Type="http://schemas.openxmlformats.org/officeDocument/2006/relationships/diagramData" Target="../diagrams/data1.xml"/><Relationship Id="rId3" Type="http://schemas.openxmlformats.org/officeDocument/2006/relationships/image" Target="../media/image45.png"/><Relationship Id="rId7" Type="http://schemas.openxmlformats.org/officeDocument/2006/relationships/hyperlink" Target="https://en.wikipedia.org/wiki/Well-formed_formula" TargetMode="External"/><Relationship Id="rId12" Type="http://schemas.openxmlformats.org/officeDocument/2006/relationships/hyperlink" Target="#CITEREFG&#246;del1931"/><Relationship Id="rId17" Type="http://schemas.microsoft.com/office/2007/relationships/diagramDrawing" Target="../diagrams/drawing1.xml"/><Relationship Id="rId2" Type="http://schemas.openxmlformats.org/officeDocument/2006/relationships/hyperlink" Target="https://en.wikipedia.org/wiki/G&#246;del_numbering" TargetMode="External"/><Relationship Id="rId16" Type="http://schemas.openxmlformats.org/officeDocument/2006/relationships/diagramColors" Target="../diagrams/colors1.xml"/><Relationship Id="rId1" Type="http://schemas.openxmlformats.org/officeDocument/2006/relationships/slideLayout" Target="../slideLayouts/slideLayout14.xml"/><Relationship Id="rId6" Type="http://schemas.openxmlformats.org/officeDocument/2006/relationships/hyperlink" Target="https://en.wikipedia.org/wiki/Function_(mathematics)" TargetMode="External"/><Relationship Id="rId11" Type="http://schemas.openxmlformats.org/officeDocument/2006/relationships/hyperlink" Target="https://en.wikipedia.org/wiki/G%C3%B6del%27s_incompleteness_theorems" TargetMode="External"/><Relationship Id="rId5" Type="http://schemas.openxmlformats.org/officeDocument/2006/relationships/hyperlink" Target="https://en.wikipedia.org/wiki/Mathematical_logic" TargetMode="External"/><Relationship Id="rId15" Type="http://schemas.openxmlformats.org/officeDocument/2006/relationships/diagramQuickStyle" Target="../diagrams/quickStyle1.xml"/><Relationship Id="rId10" Type="http://schemas.openxmlformats.org/officeDocument/2006/relationships/hyperlink" Target="https://en.wikipedia.org/wiki/Kurt_G%C3%B6del" TargetMode="External"/><Relationship Id="rId4" Type="http://schemas.openxmlformats.org/officeDocument/2006/relationships/image" Target="../media/image46.png"/><Relationship Id="rId9" Type="http://schemas.openxmlformats.org/officeDocument/2006/relationships/hyperlink" Target="https://en.wikipedia.org/wiki/Natural_number" TargetMode="External"/><Relationship Id="rId1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2.xml"/><Relationship Id="rId2" Type="http://schemas.openxmlformats.org/officeDocument/2006/relationships/image" Target="../media/image47.png"/><Relationship Id="rId1" Type="http://schemas.openxmlformats.org/officeDocument/2006/relationships/slideLayout" Target="../slideLayouts/slideLayout15.xml"/><Relationship Id="rId6" Type="http://schemas.openxmlformats.org/officeDocument/2006/relationships/diagramLayout" Target="../diagrams/layout2.xml"/><Relationship Id="rId11" Type="http://schemas.openxmlformats.org/officeDocument/2006/relationships/image" Target="../media/image49.png"/><Relationship Id="rId5" Type="http://schemas.openxmlformats.org/officeDocument/2006/relationships/diagramData" Target="../diagrams/data2.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48.png"/><Relationship Id="rId9" Type="http://schemas.microsoft.com/office/2007/relationships/diagramDrawing" Target="../diagrams/drawing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4.xml"/><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8" Type="http://schemas.openxmlformats.org/officeDocument/2006/relationships/hyperlink" Target="https://mathworld.wolfram.com/PrimeNumber.html" TargetMode="External"/><Relationship Id="rId3" Type="http://schemas.openxmlformats.org/officeDocument/2006/relationships/hyperlink" Target="https://youtu.be/8CluknrLeys?t=225" TargetMode="External"/><Relationship Id="rId7" Type="http://schemas.openxmlformats.org/officeDocument/2006/relationships/hyperlink" Target="https://mathworld.wolfram.com/Product.html" TargetMode="External"/><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hyperlink" Target="https://mathworld.wolfram.com/ExactlyOne.html" TargetMode="External"/><Relationship Id="rId5" Type="http://schemas.openxmlformats.org/officeDocument/2006/relationships/hyperlink" Target="https://mathworld.wolfram.com/PositiveInteger.html" TargetMode="External"/><Relationship Id="rId4" Type="http://schemas.openxmlformats.org/officeDocument/2006/relationships/image" Target="../media/image56.png"/><Relationship Id="rId9" Type="http://schemas.openxmlformats.org/officeDocument/2006/relationships/hyperlink" Target="https://mathworld.wolfram.com/FundamentalTheoremofArithmetic.html"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en.wikipedia.org/wiki/Coefficient" TargetMode="External"/><Relationship Id="rId3" Type="http://schemas.openxmlformats.org/officeDocument/2006/relationships/hyperlink" Target="https://youtu.be/shEk8sz1oOw?t=110" TargetMode="External"/><Relationship Id="rId7" Type="http://schemas.openxmlformats.org/officeDocument/2006/relationships/hyperlink" Target="https://en.wikipedia.org/wiki/Complex_number" TargetMode="External"/><Relationship Id="rId2" Type="http://schemas.openxmlformats.org/officeDocument/2006/relationships/notesSlide" Target="../notesSlides/notesSlide19.xml"/><Relationship Id="rId1" Type="http://schemas.openxmlformats.org/officeDocument/2006/relationships/slideLayout" Target="../slideLayouts/slideLayout28.xml"/><Relationship Id="rId6" Type="http://schemas.openxmlformats.org/officeDocument/2006/relationships/hyperlink" Target="https://en.wikipedia.org/wiki/Polynomial" TargetMode="External"/><Relationship Id="rId11" Type="http://schemas.openxmlformats.org/officeDocument/2006/relationships/hyperlink" Target="https://en.wikipedia.org/wiki/Fundamental_theorem_of_algebra" TargetMode="External"/><Relationship Id="rId5" Type="http://schemas.openxmlformats.org/officeDocument/2006/relationships/hyperlink" Target="https://en.wikipedia.org/wiki/Constant_polynomial" TargetMode="External"/><Relationship Id="rId10" Type="http://schemas.openxmlformats.org/officeDocument/2006/relationships/hyperlink" Target="https://en.wikipedia.org/wiki/Imaginary_part" TargetMode="External"/><Relationship Id="rId4" Type="http://schemas.openxmlformats.org/officeDocument/2006/relationships/image" Target="../media/image57.png"/><Relationship Id="rId9" Type="http://schemas.openxmlformats.org/officeDocument/2006/relationships/hyperlink" Target="https://en.wikipedia.org/wiki/Root_of_a_function"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en.wikipedia.org/wiki/Integral" TargetMode="External"/><Relationship Id="rId13" Type="http://schemas.openxmlformats.org/officeDocument/2006/relationships/hyperlink" Target="https://en.wikipedia.org/wiki/Symbolic_integration" TargetMode="External"/><Relationship Id="rId3" Type="http://schemas.openxmlformats.org/officeDocument/2006/relationships/hyperlink" Target="https://youtu.be/rfG8ce4nNh0?t=729" TargetMode="External"/><Relationship Id="rId7" Type="http://schemas.openxmlformats.org/officeDocument/2006/relationships/hyperlink" Target="https://en.wikipedia.org/wiki/Function_(mathematics)" TargetMode="External"/><Relationship Id="rId12" Type="http://schemas.openxmlformats.org/officeDocument/2006/relationships/hyperlink" Target="https://en.wikipedia.org/wiki/Interval_(mathematics)" TargetMode="External"/><Relationship Id="rId2" Type="http://schemas.openxmlformats.org/officeDocument/2006/relationships/notesSlide" Target="../notesSlides/notesSlide20.xml"/><Relationship Id="rId16" Type="http://schemas.openxmlformats.org/officeDocument/2006/relationships/image" Target="../media/image58.png"/><Relationship Id="rId1" Type="http://schemas.openxmlformats.org/officeDocument/2006/relationships/slideLayout" Target="../slideLayouts/slideLayout28.xml"/><Relationship Id="rId6" Type="http://schemas.openxmlformats.org/officeDocument/2006/relationships/hyperlink" Target="https://en.wikipedia.org/wiki/Derivative" TargetMode="External"/><Relationship Id="rId11" Type="http://schemas.openxmlformats.org/officeDocument/2006/relationships/hyperlink" Target="https://en.wikipedia.org/wiki/Fundamental_theorem_of_calculus#cite_note-Spivak-1" TargetMode="External"/><Relationship Id="rId5" Type="http://schemas.openxmlformats.org/officeDocument/2006/relationships/hyperlink" Target="https://en.wikipedia.org/wiki/Theorem" TargetMode="External"/><Relationship Id="rId15" Type="http://schemas.openxmlformats.org/officeDocument/2006/relationships/hyperlink" Target="https://en.wikipedia.org/wiki/Fundamental_theorem_of_calculus" TargetMode="External"/><Relationship Id="rId10" Type="http://schemas.openxmlformats.org/officeDocument/2006/relationships/hyperlink" Target="https://en.wikipedia.org/wiki/Continuous_function" TargetMode="External"/><Relationship Id="rId4" Type="http://schemas.openxmlformats.org/officeDocument/2006/relationships/hyperlink" Target="https://www.youtube.com/playlist?list=PLZHQObOWTQDMsr9K-rj53DwVRMYO3t5Yr" TargetMode="External"/><Relationship Id="rId9" Type="http://schemas.openxmlformats.org/officeDocument/2006/relationships/hyperlink" Target="https://en.wikipedia.org/wiki/Antiderivative" TargetMode="External"/><Relationship Id="rId14" Type="http://schemas.openxmlformats.org/officeDocument/2006/relationships/hyperlink" Target="https://en.wikipedia.org/wiki/Numerical_integration"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hyperlink" Target="https://youtu.be/1lGM5DEdMaw?t=238" TargetMode="External"/><Relationship Id="rId5" Type="http://schemas.openxmlformats.org/officeDocument/2006/relationships/image" Target="../media/image60.png"/><Relationship Id="rId4" Type="http://schemas.openxmlformats.org/officeDocument/2006/relationships/hyperlink" Target="https://youtu.be/1lGM5DEdMaw?t=39"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64.gif"/><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hyperlink" Target="https://en.wikipedia.org/wiki/File:HomotopySmall.gif" TargetMode="External"/><Relationship Id="rId5" Type="http://schemas.openxmlformats.org/officeDocument/2006/relationships/image" Target="../media/image63.png"/><Relationship Id="rId4" Type="http://schemas.openxmlformats.org/officeDocument/2006/relationships/hyperlink" Target="https://en.wikipedia.org/wiki/Path_(topology)"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23.xml"/><Relationship Id="rId1" Type="http://schemas.openxmlformats.org/officeDocument/2006/relationships/slideLayout" Target="../slideLayouts/slideLayout28.xml"/><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8.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24.xml"/><Relationship Id="rId1" Type="http://schemas.openxmlformats.org/officeDocument/2006/relationships/slideLayout" Target="../slideLayouts/slideLayout28.xml"/><Relationship Id="rId5" Type="http://schemas.openxmlformats.org/officeDocument/2006/relationships/image" Target="../media/image71.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David_Spivak" TargetMode="External"/><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72.png"/><Relationship Id="rId4" Type="http://schemas.openxmlformats.org/officeDocument/2006/relationships/hyperlink" Target="https://youtu.be/yvcCRcztQi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26.xml"/><Relationship Id="rId1" Type="http://schemas.openxmlformats.org/officeDocument/2006/relationships/slideLayout" Target="../slideLayouts/slideLayout28.xml"/><Relationship Id="rId6" Type="http://schemas.openxmlformats.org/officeDocument/2006/relationships/image" Target="../media/image74.png"/><Relationship Id="rId5" Type="http://schemas.openxmlformats.org/officeDocument/2006/relationships/hyperlink" Target="https://youtu.be/h7apO7q16V0?t=71" TargetMode="External"/><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27.xml"/><Relationship Id="rId1" Type="http://schemas.openxmlformats.org/officeDocument/2006/relationships/slideLayout" Target="../slideLayouts/slideLayout28.xml"/><Relationship Id="rId6" Type="http://schemas.openxmlformats.org/officeDocument/2006/relationships/image" Target="../media/image77.png"/><Relationship Id="rId5" Type="http://schemas.openxmlformats.org/officeDocument/2006/relationships/hyperlink" Target="https://youtu.be/9u1q3lH7VbE?t=323" TargetMode="External"/><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80.png"/><Relationship Id="rId5" Type="http://schemas.openxmlformats.org/officeDocument/2006/relationships/hyperlink" Target="https://core.ac.uk/download/pdf/82625192.pdf" TargetMode="External"/><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34.xml"/><Relationship Id="rId6" Type="http://schemas.openxmlformats.org/officeDocument/2006/relationships/image" Target="../media/image1.jpeg"/><Relationship Id="rId5" Type="http://schemas.openxmlformats.org/officeDocument/2006/relationships/image" Target="../media/image82.png"/><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youtu.be/3VQ382QG-y4?t=2195" TargetMode="Externa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hyperlink" Target="https://youtu.be/cbB3QEwWMlA?t=11" TargetMode="External"/><Relationship Id="rId2" Type="http://schemas.openxmlformats.org/officeDocument/2006/relationships/notesSlide" Target="../notesSlides/notesSlide31.xml"/><Relationship Id="rId1" Type="http://schemas.openxmlformats.org/officeDocument/2006/relationships/slideLayout" Target="../slideLayouts/slideLayout34.xml"/><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35.xm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hyperlink" Target="https://youtu.be/HXNhEYqFo0o?t=253" TargetMode="External"/><Relationship Id="rId2" Type="http://schemas.openxmlformats.org/officeDocument/2006/relationships/notesSlide" Target="../notesSlides/notesSlide33.xml"/><Relationship Id="rId1" Type="http://schemas.openxmlformats.org/officeDocument/2006/relationships/slideLayout" Target="../slideLayouts/slideLayout2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hyperlink" Target="https://youtu.be/8lhxIOAfDs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youtu.be/lG6HxO7cDRw?t=319" TargetMode="External"/><Relationship Id="rId2" Type="http://schemas.openxmlformats.org/officeDocument/2006/relationships/notesSlide" Target="../notesSlides/notesSlide34.xml"/><Relationship Id="rId1" Type="http://schemas.openxmlformats.org/officeDocument/2006/relationships/slideLayout" Target="../slideLayouts/slideLayout28.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hyperlink" Target="https://youtu.be/lG6HxO7cDRw?t=675" TargetMode="External"/><Relationship Id="rId2" Type="http://schemas.openxmlformats.org/officeDocument/2006/relationships/notesSlide" Target="../notesSlides/notesSlide35.xml"/><Relationship Id="rId1" Type="http://schemas.openxmlformats.org/officeDocument/2006/relationships/slideLayout" Target="../slideLayouts/slideLayout28.xml"/><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hyperlink" Target="https://youtu.be/lG6HxO7cDRw?t=886" TargetMode="External"/><Relationship Id="rId2" Type="http://schemas.openxmlformats.org/officeDocument/2006/relationships/notesSlide" Target="../notesSlides/notesSlide36.xml"/><Relationship Id="rId1" Type="http://schemas.openxmlformats.org/officeDocument/2006/relationships/slideLayout" Target="../slideLayouts/slideLayout28.xml"/><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3" Type="http://schemas.openxmlformats.org/officeDocument/2006/relationships/hyperlink" Target="https://youtu.be/8lhxIOAfDss?t=63" TargetMode="External"/><Relationship Id="rId2" Type="http://schemas.openxmlformats.org/officeDocument/2006/relationships/notesSlide" Target="../notesSlides/notesSlide37.xml"/><Relationship Id="rId1" Type="http://schemas.openxmlformats.org/officeDocument/2006/relationships/slideLayout" Target="../slideLayouts/slideLayout28.xml"/><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hyperlink" Target="https://youtu.be/bFkU-qV2Ioo?t=1074" TargetMode="External"/><Relationship Id="rId2" Type="http://schemas.openxmlformats.org/officeDocument/2006/relationships/notesSlide" Target="../notesSlides/notesSlide38.xml"/><Relationship Id="rId1" Type="http://schemas.openxmlformats.org/officeDocument/2006/relationships/slideLayout" Target="../slideLayouts/slideLayout28.xml"/><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image" Target="../media/image95.jpeg"/><Relationship Id="rId7" Type="http://schemas.openxmlformats.org/officeDocument/2006/relationships/image" Target="../media/image97.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6" Type="http://schemas.openxmlformats.org/officeDocument/2006/relationships/hyperlink" Target="https://en.wikipedia.org/wiki/George_David_Birkhoff" TargetMode="External"/><Relationship Id="rId5" Type="http://schemas.openxmlformats.org/officeDocument/2006/relationships/image" Target="../media/image96.jpeg"/><Relationship Id="rId4" Type="http://schemas.openxmlformats.org/officeDocument/2006/relationships/hyperlink" Target="https://en.wikipedia.org/wiki/Garrett_Birkhoff"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hyperlink" Target="https://www.azquotes.com/quote/715427" TargetMode="External"/><Relationship Id="rId1" Type="http://schemas.openxmlformats.org/officeDocument/2006/relationships/slideLayout" Target="../slideLayouts/slideLayout34.xml"/><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105.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28.xml"/><Relationship Id="rId6" Type="http://schemas.openxmlformats.org/officeDocument/2006/relationships/image" Target="../media/image102.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104.jpeg"/><Relationship Id="rId4" Type="http://schemas.openxmlformats.org/officeDocument/2006/relationships/image" Target="../media/image101.jpeg"/><Relationship Id="rId9" Type="http://schemas.openxmlformats.org/officeDocument/2006/relationships/hyperlink" Target="https://www.facebook.com/CardinalLad/photos/a.674107509275250/1027520317267299/?type=1&amp;theater"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6" Type="http://schemas.openxmlformats.org/officeDocument/2006/relationships/image" Target="../media/image106.jpeg"/><Relationship Id="rId5" Type="http://schemas.openxmlformats.org/officeDocument/2006/relationships/hyperlink" Target="https://sep.yimg.com/ca/I/yhst-137970348157658_2613_1145170977" TargetMode="External"/><Relationship Id="rId4" Type="http://schemas.openxmlformats.org/officeDocument/2006/relationships/image" Target="../media/image98.jpeg"/></Relationships>
</file>

<file path=ppt/slides/_rels/slide5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visual6502.org/JSSim/index.html" TargetMode="External"/><Relationship Id="rId1" Type="http://schemas.openxmlformats.org/officeDocument/2006/relationships/slideLayout" Target="../slideLayouts/slideLayout34.xml"/><Relationship Id="rId5" Type="http://schemas.openxmlformats.org/officeDocument/2006/relationships/image" Target="../media/image7.tiff"/><Relationship Id="rId4" Type="http://schemas.openxmlformats.org/officeDocument/2006/relationships/image" Target="../media/image6.tiff"/></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iep.utm.edu/curry/" TargetMode="External"/><Relationship Id="rId1" Type="http://schemas.openxmlformats.org/officeDocument/2006/relationships/slideLayout" Target="../slideLayouts/slideLayout28.xml"/><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8" Type="http://schemas.openxmlformats.org/officeDocument/2006/relationships/image" Target="../media/image113.jpeg"/><Relationship Id="rId13" Type="http://schemas.openxmlformats.org/officeDocument/2006/relationships/hyperlink" Target="https://sep.yimg.com/ca/I/yhst-137970348157658_2613_1145170977" TargetMode="External"/><Relationship Id="rId3" Type="http://schemas.openxmlformats.org/officeDocument/2006/relationships/hyperlink" Target="https://en.wikipedia.org/wiki/Thomas_Kuhn" TargetMode="External"/><Relationship Id="rId7" Type="http://schemas.openxmlformats.org/officeDocument/2006/relationships/hyperlink" Target="https://en.wikipedia.org/wiki/Judea_Pearl" TargetMode="External"/><Relationship Id="rId12" Type="http://schemas.openxmlformats.org/officeDocument/2006/relationships/image" Target="../media/image115.jpeg"/><Relationship Id="rId2" Type="http://schemas.openxmlformats.org/officeDocument/2006/relationships/image" Target="../media/image110.jpeg"/><Relationship Id="rId1" Type="http://schemas.openxmlformats.org/officeDocument/2006/relationships/slideLayout" Target="../slideLayouts/slideLayout34.xml"/><Relationship Id="rId6" Type="http://schemas.openxmlformats.org/officeDocument/2006/relationships/image" Target="../media/image112.jpeg"/><Relationship Id="rId11" Type="http://schemas.openxmlformats.org/officeDocument/2006/relationships/hyperlink" Target="https://iep.utm.edu/curry/" TargetMode="External"/><Relationship Id="rId5" Type="http://schemas.openxmlformats.org/officeDocument/2006/relationships/hyperlink" Target="https://awards.acm.org/about/2018-turing" TargetMode="External"/><Relationship Id="rId10" Type="http://schemas.openxmlformats.org/officeDocument/2006/relationships/image" Target="../media/image114.jpeg"/><Relationship Id="rId4" Type="http://schemas.openxmlformats.org/officeDocument/2006/relationships/image" Target="../media/image111.tiff"/><Relationship Id="rId9" Type="http://schemas.openxmlformats.org/officeDocument/2006/relationships/hyperlink" Target="https://en.wikipedia.org/wiki/George_Lakoff" TargetMode="External"/><Relationship Id="rId14" Type="http://schemas.openxmlformats.org/officeDocument/2006/relationships/image" Target="../media/image116.jpeg"/></Relationships>
</file>

<file path=ppt/slides/_rels/slide62.xml.rels><?xml version="1.0" encoding="UTF-8" standalone="yes"?>
<Relationships xmlns="http://schemas.openxmlformats.org/package/2006/relationships"><Relationship Id="rId3" Type="http://schemas.openxmlformats.org/officeDocument/2006/relationships/image" Target="../media/image117.jpeg"/><Relationship Id="rId7" Type="http://schemas.openxmlformats.org/officeDocument/2006/relationships/image" Target="../media/image120.png"/><Relationship Id="rId2" Type="http://schemas.openxmlformats.org/officeDocument/2006/relationships/notesSlide" Target="../notesSlides/notesSlide39.xml"/><Relationship Id="rId1" Type="http://schemas.openxmlformats.org/officeDocument/2006/relationships/slideLayout" Target="../slideLayouts/slideLayout28.xml"/><Relationship Id="rId6" Type="http://schemas.openxmlformats.org/officeDocument/2006/relationships/image" Target="../media/image119.png"/><Relationship Id="rId5" Type="http://schemas.openxmlformats.org/officeDocument/2006/relationships/hyperlink" Target="https://youtu.be/vMo9vlkJ3p4" TargetMode="External"/><Relationship Id="rId4" Type="http://schemas.openxmlformats.org/officeDocument/2006/relationships/image" Target="../media/image118.jpeg"/></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121.png"/><Relationship Id="rId7" Type="http://schemas.openxmlformats.org/officeDocument/2006/relationships/image" Target="../media/image123.png"/><Relationship Id="rId2" Type="http://schemas.openxmlformats.org/officeDocument/2006/relationships/hyperlink" Target="https://youtu.be/iJ7V1KXJpsE?t=1145" TargetMode="External"/><Relationship Id="rId1" Type="http://schemas.openxmlformats.org/officeDocument/2006/relationships/slideLayout" Target="../slideLayouts/slideLayout28.xml"/><Relationship Id="rId6" Type="http://schemas.openxmlformats.org/officeDocument/2006/relationships/hyperlink" Target="https://youtu.be/iJ7V1KXJpsE?t=1451" TargetMode="External"/><Relationship Id="rId5" Type="http://schemas.openxmlformats.org/officeDocument/2006/relationships/image" Target="../media/image122.png"/><Relationship Id="rId4" Type="http://schemas.openxmlformats.org/officeDocument/2006/relationships/hyperlink" Target="https://youtu.be/iJ7V1KXJpsE?t=1350" TargetMode="External"/><Relationship Id="rId9" Type="http://schemas.openxmlformats.org/officeDocument/2006/relationships/image" Target="../media/image124.png"/></Relationships>
</file>

<file path=ppt/slides/_rels/slide6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youtu.be/aircAruvnKk" TargetMode="External"/><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2" Type="http://schemas.openxmlformats.org/officeDocument/2006/relationships/hyperlink" Target="https://www.mccoycomponents.com/blog/view/processor-knowledge-analysis-and-comparison-of-risc-and-cisc-architecture" TargetMode="Externa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hyperlink" Target="https://www.microsoft.com/en-us/research/uploads/prod/2016/12/Byzantine-Clock-Synchronization.pdf" TargetMode="External"/><Relationship Id="rId7" Type="http://schemas.openxmlformats.org/officeDocument/2006/relationships/hyperlink" Target="https://www.facebook.com/AssociationForComputingMachinery/photos/leslie-lamports-works-shed-light-on-fundamental-issues-of-concurrent-programs-fo/10156041686608152/" TargetMode="External"/><Relationship Id="rId2" Type="http://schemas.openxmlformats.org/officeDocument/2006/relationships/notesSlide" Target="../notesSlides/notesSlide41.xml"/><Relationship Id="rId1" Type="http://schemas.openxmlformats.org/officeDocument/2006/relationships/slideLayout" Target="../slideLayouts/slideLayout28.xml"/><Relationship Id="rId6" Type="http://schemas.openxmlformats.org/officeDocument/2006/relationships/image" Target="../media/image127.png"/><Relationship Id="rId5" Type="http://schemas.openxmlformats.org/officeDocument/2006/relationships/hyperlink" Target="https://lamport.azurewebsites.net/pubs/time-clocks.pdf" TargetMode="External"/><Relationship Id="rId10" Type="http://schemas.openxmlformats.org/officeDocument/2006/relationships/image" Target="../media/image129.png"/><Relationship Id="rId4" Type="http://schemas.openxmlformats.org/officeDocument/2006/relationships/image" Target="../media/image126.png"/><Relationship Id="rId9" Type="http://schemas.openxmlformats.org/officeDocument/2006/relationships/hyperlink" Target="https://lamport.azurewebsites.net/tla/tla.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7.xml"/><Relationship Id="rId5" Type="http://schemas.openxmlformats.org/officeDocument/2006/relationships/image" Target="../media/image10.jpe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8" Type="http://schemas.openxmlformats.org/officeDocument/2006/relationships/image" Target="../media/image132.gif"/><Relationship Id="rId13" Type="http://schemas.openxmlformats.org/officeDocument/2006/relationships/image" Target="../media/image136.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42.xml"/><Relationship Id="rId1" Type="http://schemas.openxmlformats.org/officeDocument/2006/relationships/slideLayout" Target="../slideLayouts/slideLayout28.xml"/><Relationship Id="rId6" Type="http://schemas.openxmlformats.org/officeDocument/2006/relationships/image" Target="../media/image131.png"/><Relationship Id="rId11" Type="http://schemas.openxmlformats.org/officeDocument/2006/relationships/image" Target="../media/image135.png"/><Relationship Id="rId5" Type="http://schemas.openxmlformats.org/officeDocument/2006/relationships/hyperlink" Target="https://youtu.be/DwAFZb8juMQ?t=3" TargetMode="External"/><Relationship Id="rId10" Type="http://schemas.openxmlformats.org/officeDocument/2006/relationships/image" Target="../media/image134.png"/><Relationship Id="rId4" Type="http://schemas.openxmlformats.org/officeDocument/2006/relationships/image" Target="../media/image130.png"/><Relationship Id="rId9" Type="http://schemas.openxmlformats.org/officeDocument/2006/relationships/image" Target="../media/image133.png"/><Relationship Id="rId14" Type="http://schemas.openxmlformats.org/officeDocument/2006/relationships/hyperlink" Target="https://en.wikipedia.org/wiki/Category_theory#Natural_transformations_2" TargetMode="External"/></Relationships>
</file>

<file path=ppt/slides/_rels/slide71.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350.png"/><Relationship Id="rId7" Type="http://schemas.openxmlformats.org/officeDocument/2006/relationships/image" Target="../media/image138.png"/><Relationship Id="rId2" Type="http://schemas.openxmlformats.org/officeDocument/2006/relationships/notesSlide" Target="../notesSlides/notesSlide43.xml"/><Relationship Id="rId1" Type="http://schemas.openxmlformats.org/officeDocument/2006/relationships/slideLayout" Target="../slideLayouts/slideLayout28.xml"/><Relationship Id="rId6" Type="http://schemas.openxmlformats.org/officeDocument/2006/relationships/hyperlink" Target="https://en.wikipedia.org/wiki/Dana_Scott" TargetMode="External"/><Relationship Id="rId5" Type="http://schemas.openxmlformats.org/officeDocument/2006/relationships/image" Target="../media/image137.jpeg"/><Relationship Id="rId4" Type="http://schemas.openxmlformats.org/officeDocument/2006/relationships/hyperlink" Target="https://www.britannica.com/biography/Dana-Scott" TargetMode="External"/></Relationships>
</file>

<file path=ppt/slides/_rels/slide72.xml.rels><?xml version="1.0" encoding="UTF-8" standalone="yes"?>
<Relationships xmlns="http://schemas.openxmlformats.org/package/2006/relationships"><Relationship Id="rId8" Type="http://schemas.openxmlformats.org/officeDocument/2006/relationships/image" Target="../media/image142.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44.xml"/><Relationship Id="rId1" Type="http://schemas.openxmlformats.org/officeDocument/2006/relationships/slideLayout" Target="../slideLayouts/slideLayout28.xml"/><Relationship Id="rId6" Type="http://schemas.openxmlformats.org/officeDocument/2006/relationships/image" Target="../media/image141.jpeg"/><Relationship Id="rId5" Type="http://schemas.openxmlformats.org/officeDocument/2006/relationships/hyperlink" Target="https://en.wikipedia.org/wiki/Radhia_Cousot" TargetMode="External"/><Relationship Id="rId4" Type="http://schemas.openxmlformats.org/officeDocument/2006/relationships/image" Target="../media/image140.png"/></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hyperlink" Target="https://youtu.be/qHuUazkUcnU" TargetMode="External"/><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13" Type="http://schemas.openxmlformats.org/officeDocument/2006/relationships/image" Target="../media/image111.tiff"/><Relationship Id="rId18" Type="http://schemas.openxmlformats.org/officeDocument/2006/relationships/image" Target="../media/image153.tiff"/><Relationship Id="rId26" Type="http://schemas.openxmlformats.org/officeDocument/2006/relationships/image" Target="../media/image156.png"/><Relationship Id="rId39" Type="http://schemas.openxmlformats.org/officeDocument/2006/relationships/hyperlink" Target="https://iep.utm.edu/curry/" TargetMode="External"/><Relationship Id="rId21" Type="http://schemas.openxmlformats.org/officeDocument/2006/relationships/hyperlink" Target="https://medium.com/@abhinavtripathy99/arm-the-computing-architecture-of-the-future-a7ca8f6cfdae" TargetMode="External"/><Relationship Id="rId34" Type="http://schemas.openxmlformats.org/officeDocument/2006/relationships/image" Target="../media/image160.png"/><Relationship Id="rId42" Type="http://schemas.openxmlformats.org/officeDocument/2006/relationships/image" Target="../media/image116.jpeg"/><Relationship Id="rId7" Type="http://schemas.openxmlformats.org/officeDocument/2006/relationships/image" Target="../media/image147.tiff"/><Relationship Id="rId2" Type="http://schemas.openxmlformats.org/officeDocument/2006/relationships/image" Target="../media/image144.tiff"/><Relationship Id="rId16" Type="http://schemas.openxmlformats.org/officeDocument/2006/relationships/image" Target="../media/image152.png"/><Relationship Id="rId20" Type="http://schemas.openxmlformats.org/officeDocument/2006/relationships/image" Target="../media/image112.jpeg"/><Relationship Id="rId29" Type="http://schemas.openxmlformats.org/officeDocument/2006/relationships/hyperlink" Target="https://www.blender.org/" TargetMode="External"/><Relationship Id="rId41" Type="http://schemas.openxmlformats.org/officeDocument/2006/relationships/hyperlink" Target="https://sep.yimg.com/ca/I/yhst-137970348157658_2613_1145170977" TargetMode="External"/><Relationship Id="rId1" Type="http://schemas.openxmlformats.org/officeDocument/2006/relationships/slideLayout" Target="../slideLayouts/slideLayout36.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image" Target="../media/image155.png"/><Relationship Id="rId32" Type="http://schemas.openxmlformats.org/officeDocument/2006/relationships/image" Target="../media/image159.png"/><Relationship Id="rId37" Type="http://schemas.openxmlformats.org/officeDocument/2006/relationships/image" Target="../media/image113.jpeg"/><Relationship Id="rId40" Type="http://schemas.openxmlformats.org/officeDocument/2006/relationships/image" Target="../media/image163.jpeg"/><Relationship Id="rId5" Type="http://schemas.openxmlformats.org/officeDocument/2006/relationships/image" Target="../media/image146.png"/><Relationship Id="rId15" Type="http://schemas.openxmlformats.org/officeDocument/2006/relationships/image" Target="../media/image151.png"/><Relationship Id="rId23" Type="http://schemas.openxmlformats.org/officeDocument/2006/relationships/hyperlink" Target="https://www.amd.com/en" TargetMode="External"/><Relationship Id="rId28" Type="http://schemas.openxmlformats.org/officeDocument/2006/relationships/image" Target="../media/image157.png"/><Relationship Id="rId36" Type="http://schemas.openxmlformats.org/officeDocument/2006/relationships/image" Target="../media/image161.png"/><Relationship Id="rId10" Type="http://schemas.openxmlformats.org/officeDocument/2006/relationships/image" Target="../media/image149.tiff"/><Relationship Id="rId19" Type="http://schemas.openxmlformats.org/officeDocument/2006/relationships/hyperlink" Target="https://awards.acm.org/about/2018-turing" TargetMode="External"/><Relationship Id="rId31" Type="http://schemas.openxmlformats.org/officeDocument/2006/relationships/hyperlink" Target="https://www.mediawiki.org/wiki/MediaWiki" TargetMode="External"/><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154.jpeg"/><Relationship Id="rId27" Type="http://schemas.openxmlformats.org/officeDocument/2006/relationships/hyperlink" Target="https://bdtechtalks.com/2016/09/07/what-is-blockchain/" TargetMode="External"/><Relationship Id="rId30" Type="http://schemas.openxmlformats.org/officeDocument/2006/relationships/image" Target="../media/image158.png"/><Relationship Id="rId35" Type="http://schemas.openxmlformats.org/officeDocument/2006/relationships/hyperlink" Target="http://holacracy.org/" TargetMode="External"/><Relationship Id="rId43" Type="http://schemas.openxmlformats.org/officeDocument/2006/relationships/image" Target="../media/image164.png"/><Relationship Id="rId8" Type="http://schemas.openxmlformats.org/officeDocument/2006/relationships/image" Target="../media/image148.tiff"/><Relationship Id="rId3" Type="http://schemas.openxmlformats.org/officeDocument/2006/relationships/image" Target="../media/image145.tiff"/><Relationship Id="rId12" Type="http://schemas.openxmlformats.org/officeDocument/2006/relationships/image" Target="../media/image150.tiff"/><Relationship Id="rId17" Type="http://schemas.openxmlformats.org/officeDocument/2006/relationships/hyperlink" Target="https://creativecommons.org/" TargetMode="External"/><Relationship Id="rId25" Type="http://schemas.openxmlformats.org/officeDocument/2006/relationships/hyperlink" Target="https://quantumcomputing.stackexchange.com/questions/9067/how-is-a-quantum-computer-programmed" TargetMode="External"/><Relationship Id="rId33" Type="http://schemas.openxmlformats.org/officeDocument/2006/relationships/hyperlink" Target="http://github.com/" TargetMode="External"/><Relationship Id="rId38" Type="http://schemas.openxmlformats.org/officeDocument/2006/relationships/image" Target="../media/image162.jpeg"/></Relationships>
</file>

<file path=ppt/slides/_rels/slide7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https://youtu.be/q9bzrCKgax0" TargetMode="External"/><Relationship Id="rId1" Type="http://schemas.openxmlformats.org/officeDocument/2006/relationships/slideLayout" Target="../slideLayouts/slideLayout36.xml"/><Relationship Id="rId5" Type="http://schemas.openxmlformats.org/officeDocument/2006/relationships/image" Target="../media/image166.png"/><Relationship Id="rId4" Type="http://schemas.openxmlformats.org/officeDocument/2006/relationships/hyperlink" Target="https://www.youtube.com/channel/UCzBjutX2PmitNF4avysL-vg"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5.xml"/><Relationship Id="rId1" Type="http://schemas.openxmlformats.org/officeDocument/2006/relationships/slideLayout" Target="../slideLayouts/slideLayout34.xml"/><Relationship Id="rId4" Type="http://schemas.openxmlformats.org/officeDocument/2006/relationships/image" Target="../media/image1.jpeg"/></Relationships>
</file>

<file path=ppt/slides/_rels/slide7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3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1.jpeg"/></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34.xml"/><Relationship Id="rId4" Type="http://schemas.openxmlformats.org/officeDocument/2006/relationships/image" Target="../media/image1.jpeg"/></Relationships>
</file>

<file path=ppt/slides/_rels/slide79.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17.xml"/><Relationship Id="rId6" Type="http://schemas.openxmlformats.org/officeDocument/2006/relationships/image" Target="../media/image1.jpeg"/><Relationship Id="rId5" Type="http://schemas.openxmlformats.org/officeDocument/2006/relationships/image" Target="../media/image82.png"/><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8" Type="http://schemas.openxmlformats.org/officeDocument/2006/relationships/hyperlink" Target="http://home.datacomm.ch/kerguelen/monadology/" TargetMode="External"/><Relationship Id="rId3" Type="http://schemas.openxmlformats.org/officeDocument/2006/relationships/hyperlink" Target="http://home.datacomm.ch/kerguelen/monadology/monadology.html" TargetMode="External"/><Relationship Id="rId7" Type="http://schemas.openxmlformats.org/officeDocument/2006/relationships/hyperlink" Target="http://home.datacomm.ch/kerguelen/monadology/monadology.html#3" TargetMode="External"/><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12.gif"/><Relationship Id="rId5" Type="http://schemas.openxmlformats.org/officeDocument/2006/relationships/hyperlink" Target="http://home.datacomm.ch/kerguelen/monadology/monadology.html#2" TargetMode="External"/><Relationship Id="rId10" Type="http://schemas.openxmlformats.org/officeDocument/2006/relationships/image" Target="../media/image14.png"/><Relationship Id="rId4" Type="http://schemas.openxmlformats.org/officeDocument/2006/relationships/image" Target="../media/image11.gif"/><Relationship Id="rId9" Type="http://schemas.openxmlformats.org/officeDocument/2006/relationships/image" Target="../media/image13.gif"/></Relationships>
</file>

<file path=ppt/slides/_rels/slide80.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0.xml"/><Relationship Id="rId1" Type="http://schemas.openxmlformats.org/officeDocument/2006/relationships/slideLayout" Target="../slideLayouts/slideLayout22.xml"/><Relationship Id="rId4" Type="http://schemas.openxmlformats.org/officeDocument/2006/relationships/image" Target="../media/image17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8" Type="http://schemas.openxmlformats.org/officeDocument/2006/relationships/hyperlink" Target="https://en.wikipedia.org/wiki/BASIC" TargetMode="External"/><Relationship Id="rId13" Type="http://schemas.openxmlformats.org/officeDocument/2006/relationships/hyperlink" Target="https://en.wikipedia.org/wiki/Lua_(programming_language)" TargetMode="External"/><Relationship Id="rId18" Type="http://schemas.openxmlformats.org/officeDocument/2006/relationships/hyperlink" Target="https://en.wikipedia.org/wiki/Shell_(computing)" TargetMode="External"/><Relationship Id="rId26" Type="http://schemas.openxmlformats.org/officeDocument/2006/relationships/hyperlink" Target="https://en.wikipedia.org/wiki/Mathematica" TargetMode="External"/><Relationship Id="rId3" Type="http://schemas.openxmlformats.org/officeDocument/2006/relationships/hyperlink" Target="https://en.wikipedia.org/wiki/FORTRAN" TargetMode="External"/><Relationship Id="rId21" Type="http://schemas.openxmlformats.org/officeDocument/2006/relationships/hyperlink" Target="https://en.wikipedia.org/wiki/MATLAB" TargetMode="External"/><Relationship Id="rId7" Type="http://schemas.openxmlformats.org/officeDocument/2006/relationships/hyperlink" Target="https://en.wikipedia.org/wiki/APL_(programming_language)" TargetMode="External"/><Relationship Id="rId12" Type="http://schemas.openxmlformats.org/officeDocument/2006/relationships/hyperlink" Target="https://en.wikipedia.org/wiki/MUMPS" TargetMode="External"/><Relationship Id="rId17" Type="http://schemas.openxmlformats.org/officeDocument/2006/relationships/hyperlink" Target="https://en.wikipedia.org/wiki/Unix_shell#Bourne_shell_compatible" TargetMode="External"/><Relationship Id="rId25" Type="http://schemas.openxmlformats.org/officeDocument/2006/relationships/hyperlink" Target="https://en.wikipedia.org/wiki/Haskell_(programming_language)" TargetMode="External"/><Relationship Id="rId2" Type="http://schemas.openxmlformats.org/officeDocument/2006/relationships/hyperlink" Target="https://en.wikipedia.org/wiki/Relational_operator" TargetMode="External"/><Relationship Id="rId16" Type="http://schemas.openxmlformats.org/officeDocument/2006/relationships/hyperlink" Target="https://en.wikipedia.org/wiki/Erlang_(programming_language)" TargetMode="External"/><Relationship Id="rId20" Type="http://schemas.openxmlformats.org/officeDocument/2006/relationships/hyperlink" Target="https://en.wikipedia.org/wiki/Batch_file" TargetMode="External"/><Relationship Id="rId1" Type="http://schemas.openxmlformats.org/officeDocument/2006/relationships/slideLayout" Target="../slideLayouts/slideLayout28.xml"/><Relationship Id="rId6" Type="http://schemas.openxmlformats.org/officeDocument/2006/relationships/hyperlink" Target="https://en.wikipedia.org/wiki/Relational_operator#cite_note-4" TargetMode="External"/><Relationship Id="rId11" Type="http://schemas.openxmlformats.org/officeDocument/2006/relationships/hyperlink" Target="https://en.wikipedia.org/wiki/Relational_operator#cite_note-5" TargetMode="External"/><Relationship Id="rId24" Type="http://schemas.openxmlformats.org/officeDocument/2006/relationships/hyperlink" Target="https://en.wikipedia.org/wiki/Relational_operator#cite_note-9" TargetMode="External"/><Relationship Id="rId5" Type="http://schemas.openxmlformats.org/officeDocument/2006/relationships/hyperlink" Target="https://en.wikipedia.org/wiki/ALGOL_68" TargetMode="External"/><Relationship Id="rId15" Type="http://schemas.openxmlformats.org/officeDocument/2006/relationships/hyperlink" Target="https://en.wikipedia.org/wiki/Relational_operator#cite_note-6" TargetMode="External"/><Relationship Id="rId23" Type="http://schemas.openxmlformats.org/officeDocument/2006/relationships/hyperlink" Target="https://en.wikipedia.org/wiki/Fortran_90" TargetMode="External"/><Relationship Id="rId10" Type="http://schemas.openxmlformats.org/officeDocument/2006/relationships/hyperlink" Target="https://en.wikipedia.org/wiki/Pascal_(programming_language)" TargetMode="External"/><Relationship Id="rId19" Type="http://schemas.openxmlformats.org/officeDocument/2006/relationships/hyperlink" Target="https://en.wikipedia.org/wiki/Relational_operator#cite_note-7" TargetMode="External"/><Relationship Id="rId4" Type="http://schemas.openxmlformats.org/officeDocument/2006/relationships/hyperlink" Target="https://en.wikipedia.org/wiki/Relational_operator#cite_note-3" TargetMode="External"/><Relationship Id="rId9" Type="http://schemas.openxmlformats.org/officeDocument/2006/relationships/hyperlink" Target="https://en.wikipedia.org/wiki/ML_(programming_language)" TargetMode="External"/><Relationship Id="rId14" Type="http://schemas.openxmlformats.org/officeDocument/2006/relationships/hyperlink" Target="https://en.wikipedia.org/wiki/C_(programming_language)" TargetMode="External"/><Relationship Id="rId22" Type="http://schemas.openxmlformats.org/officeDocument/2006/relationships/hyperlink" Target="https://en.wikipedia.org/wiki/Relational_operator#cite_note-8" TargetMode="External"/><Relationship Id="rId27" Type="http://schemas.openxmlformats.org/officeDocument/2006/relationships/hyperlink" Target="https://en.wikipedia.org/wiki/Relational_operator#cite_note-10"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youtu.be/3VQ382QG-y4?t=2195" TargetMode="External"/><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87.xml.rels><?xml version="1.0" encoding="UTF-8" standalone="yes"?>
<Relationships xmlns="http://schemas.openxmlformats.org/package/2006/relationships"><Relationship Id="rId3" Type="http://schemas.openxmlformats.org/officeDocument/2006/relationships/hyperlink" Target="https://eecs.berkeley.edu/news/2018/07/five-questions-david-patterson" TargetMode="External"/><Relationship Id="rId7" Type="http://schemas.openxmlformats.org/officeDocument/2006/relationships/image" Target="../media/image164.png"/><Relationship Id="rId2" Type="http://schemas.openxmlformats.org/officeDocument/2006/relationships/hyperlink" Target="https://en.wikipedia.org/wiki/John_L._Hennessy" TargetMode="External"/><Relationship Id="rId1" Type="http://schemas.openxmlformats.org/officeDocument/2006/relationships/slideLayout" Target="../slideLayouts/slideLayout34.xml"/><Relationship Id="rId6" Type="http://schemas.openxmlformats.org/officeDocument/2006/relationships/image" Target="../media/image174.jpeg"/><Relationship Id="rId5" Type="http://schemas.openxmlformats.org/officeDocument/2006/relationships/image" Target="../media/image173.jpeg"/><Relationship Id="rId4" Type="http://schemas.openxmlformats.org/officeDocument/2006/relationships/image" Target="../media/image172.jpeg"/></Relationships>
</file>

<file path=ppt/slides/_rels/slide8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s://youtu.be/_R6mLtJHT88?t=1004" TargetMode="External"/><Relationship Id="rId1" Type="http://schemas.openxmlformats.org/officeDocument/2006/relationships/slideLayout" Target="../slideLayouts/slideLayout34.xml"/><Relationship Id="rId6" Type="http://schemas.openxmlformats.org/officeDocument/2006/relationships/image" Target="../media/image164.png"/><Relationship Id="rId5" Type="http://schemas.openxmlformats.org/officeDocument/2006/relationships/image" Target="../media/image176.png"/><Relationship Id="rId4" Type="http://schemas.openxmlformats.org/officeDocument/2006/relationships/hyperlink" Target="https://github.com/sifive/freedom-tools" TargetMode="External"/></Relationships>
</file>

<file path=ppt/slides/_rels/slide89.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4.jpeg"/><Relationship Id="rId3" Type="http://schemas.openxmlformats.org/officeDocument/2006/relationships/hyperlink" Target="https://www.google.com/imgres?imgurl=https%3A%2F%2Fonlinelibrary.wiley.com%2Fcms%2Fasset%2F5f2cd5fb-247b-49cc-804d-49e35d13d720%2Fjtsb12254-fig-0002-m.jpg&amp;imgrefurl=https%3A%2F%2Fonlinelibrary.wiley.com%2Fdoi%2Ffull%2F10.1111%2Fjtsb.12254&amp;tbnid=VCVdW5M-H7iE-M&amp;vet=12ahUKEwjo-MrFu-brAhWfG7cAHWlqBHMQMygPegUIARCvAQ..i&amp;docid=SJN4ntMq4NEC9M&amp;w=2128&amp;h=2187&amp;q=Bicameral%20Mind%20and%20governance&amp;hl=en&amp;ved=2ahUKEwjo-MrFu-brAhWfG7cAHWlqBHMQMygPegUIARCvAQ" TargetMode="External"/><Relationship Id="rId7" Type="http://schemas.openxmlformats.org/officeDocument/2006/relationships/image" Target="../media/image180.png"/><Relationship Id="rId12" Type="http://schemas.openxmlformats.org/officeDocument/2006/relationships/hyperlink" Target="https://wiki2.org/en/Where_Mathematics_Comes_From" TargetMode="External"/><Relationship Id="rId2" Type="http://schemas.openxmlformats.org/officeDocument/2006/relationships/image" Target="../media/image177.png"/><Relationship Id="rId1" Type="http://schemas.openxmlformats.org/officeDocument/2006/relationships/slideLayout" Target="../slideLayouts/slideLayout28.xml"/><Relationship Id="rId6" Type="http://schemas.openxmlformats.org/officeDocument/2006/relationships/hyperlink" Target="http://nearcoding.com/what-is-devops/" TargetMode="External"/><Relationship Id="rId11" Type="http://schemas.openxmlformats.org/officeDocument/2006/relationships/image" Target="../media/image183.png"/><Relationship Id="rId5" Type="http://schemas.openxmlformats.org/officeDocument/2006/relationships/image" Target="../media/image179.png"/><Relationship Id="rId15" Type="http://schemas.openxmlformats.org/officeDocument/2006/relationships/image" Target="../media/image185.png"/><Relationship Id="rId10" Type="http://schemas.openxmlformats.org/officeDocument/2006/relationships/hyperlink" Target="https://idk.dev/building-a-modern-ci-cd-pipeline-in-the-serverless-era-with-gitops/" TargetMode="External"/><Relationship Id="rId4" Type="http://schemas.openxmlformats.org/officeDocument/2006/relationships/image" Target="../media/image178.png"/><Relationship Id="rId9" Type="http://schemas.openxmlformats.org/officeDocument/2006/relationships/image" Target="../media/image182.png"/><Relationship Id="rId14" Type="http://schemas.openxmlformats.org/officeDocument/2006/relationships/hyperlink" Target="https://en.wikipedia.org/wiki/Henri_Poincar%C3%A9"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coursera.org/learn/build-a-computer" TargetMode="External"/><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hyperlink" Target="http://tecs-questions-and-answers-forum.32033.n3.nabble.com/"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hyperlink" Target="http://toyhouse.wiki:81/" TargetMode="External"/><Relationship Id="rId2" Type="http://schemas.openxmlformats.org/officeDocument/2006/relationships/notesSlide" Target="../notesSlides/notesSlide53.xml"/><Relationship Id="rId1" Type="http://schemas.openxmlformats.org/officeDocument/2006/relationships/slideLayout" Target="../slideLayouts/slideLayout39.xml"/><Relationship Id="rId5" Type="http://schemas.openxmlformats.org/officeDocument/2006/relationships/image" Target="../media/image186.png"/><Relationship Id="rId4" Type="http://schemas.openxmlformats.org/officeDocument/2006/relationships/hyperlink" Target="http://toyhouse.wiki:81/index.php/Toyhouse_Studio"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image" Target="../media/image187.png"/><Relationship Id="rId1" Type="http://schemas.openxmlformats.org/officeDocument/2006/relationships/slideLayout" Target="../slideLayouts/slideLayout38.xml"/><Relationship Id="rId4" Type="http://schemas.openxmlformats.org/officeDocument/2006/relationships/image" Target="../media/image188.png"/></Relationships>
</file>

<file path=ppt/slides/_rels/slide9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hyperlink" Target="https://youtu.be/SGKw56BJnXk" TargetMode="External"/><Relationship Id="rId1" Type="http://schemas.openxmlformats.org/officeDocument/2006/relationships/slideLayout" Target="../slideLayouts/slideLayout34.xml"/></Relationships>
</file>

<file path=ppt/slides/_rels/slide93.xml.rels><?xml version="1.0" encoding="UTF-8" standalone="yes"?>
<Relationships xmlns="http://schemas.openxmlformats.org/package/2006/relationships"><Relationship Id="rId3" Type="http://schemas.openxmlformats.org/officeDocument/2006/relationships/hyperlink" Target="https://todayinsci.com/F/Fischer_Martin/FischerMartin-Quotations.htm" TargetMode="External"/><Relationship Id="rId2" Type="http://schemas.openxmlformats.org/officeDocument/2006/relationships/hyperlink" Target="http://libertytree.ca/quotes_by/martin+h.+fischer" TargetMode="External"/><Relationship Id="rId1" Type="http://schemas.openxmlformats.org/officeDocument/2006/relationships/slideLayout" Target="../slideLayouts/slideLayout28.xml"/><Relationship Id="rId4" Type="http://schemas.openxmlformats.org/officeDocument/2006/relationships/image" Target="../media/image190.jpeg"/></Relationships>
</file>

<file path=ppt/slides/_rels/slide94.xml.rels><?xml version="1.0" encoding="UTF-8" standalone="yes"?>
<Relationships xmlns="http://schemas.openxmlformats.org/package/2006/relationships"><Relationship Id="rId8" Type="http://schemas.openxmlformats.org/officeDocument/2006/relationships/hyperlink" Target="https://www.vectorstock.com/royalty-free-vector/ouroboros-snake-eating-its-own-tail-eternity-or-vector-12076546" TargetMode="External"/><Relationship Id="rId13" Type="http://schemas.openxmlformats.org/officeDocument/2006/relationships/hyperlink" Target="https://en.wikipedia.org/wiki/Cleopatra_the_Alchemist" TargetMode="Externa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hyperlink" Target="https://en.wikipedia.org/wiki/Henology" TargetMode="External"/><Relationship Id="rId2" Type="http://schemas.openxmlformats.org/officeDocument/2006/relationships/image" Target="../media/image191.png"/><Relationship Id="rId16" Type="http://schemas.openxmlformats.org/officeDocument/2006/relationships/image" Target="../media/image194.png"/><Relationship Id="rId1" Type="http://schemas.openxmlformats.org/officeDocument/2006/relationships/slideLayout" Target="../slideLayouts/slideLayout34.xml"/><Relationship Id="rId6" Type="http://schemas.openxmlformats.org/officeDocument/2006/relationships/diagramColors" Target="../diagrams/colors3.xml"/><Relationship Id="rId11" Type="http://schemas.openxmlformats.org/officeDocument/2006/relationships/image" Target="../media/image192.png"/><Relationship Id="rId5" Type="http://schemas.openxmlformats.org/officeDocument/2006/relationships/diagramQuickStyle" Target="../diagrams/quickStyle3.xml"/><Relationship Id="rId15" Type="http://schemas.openxmlformats.org/officeDocument/2006/relationships/image" Target="../media/image193.png"/><Relationship Id="rId10" Type="http://schemas.openxmlformats.org/officeDocument/2006/relationships/hyperlink" Target="https://en.wikipedia.org/wiki/Ouroboros" TargetMode="External"/><Relationship Id="rId4" Type="http://schemas.openxmlformats.org/officeDocument/2006/relationships/diagramLayout" Target="../diagrams/layout3.xml"/><Relationship Id="rId9" Type="http://schemas.openxmlformats.org/officeDocument/2006/relationships/image" Target="../media/image49.png"/><Relationship Id="rId14" Type="http://schemas.openxmlformats.org/officeDocument/2006/relationships/hyperlink" Target="https://en.wikipedia.org/wiki/Biblioteca_Marciana"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sz="2667" dirty="0"/>
              <a:t>Computational Thinking &amp; Systems Design</a:t>
            </a:r>
            <a:br>
              <a:rPr lang="en" sz="2667" dirty="0"/>
            </a:br>
            <a:br>
              <a:rPr lang="en" sz="2667" dirty="0"/>
            </a:br>
            <a:r>
              <a:rPr lang="en" sz="2667" dirty="0"/>
              <a:t>Lecture 15 (Final Lecture for 2020)</a:t>
            </a:r>
            <a:br>
              <a:rPr lang="en" sz="2667" dirty="0"/>
            </a:br>
            <a:r>
              <a:rPr lang="en" sz="2667" dirty="0"/>
              <a:t>Revisit ideas we learned:</a:t>
            </a:r>
            <a:br>
              <a:rPr lang="en" sz="2667" dirty="0"/>
            </a:br>
            <a:br>
              <a:rPr lang="en" sz="2667" dirty="0"/>
            </a:br>
            <a:r>
              <a:rPr lang="en-US" sz="2667" dirty="0"/>
              <a:t>What we have learned from building a computing system?</a:t>
            </a:r>
            <a:endParaRPr sz="2667" dirty="0"/>
          </a:p>
        </p:txBody>
      </p:sp>
      <p:sp>
        <p:nvSpPr>
          <p:cNvPr id="55" name="Google Shape;55;p13"/>
          <p:cNvSpPr txBox="1">
            <a:spLocks noGrp="1"/>
          </p:cNvSpPr>
          <p:nvPr>
            <p:ph type="subTitle" idx="1"/>
          </p:nvPr>
        </p:nvSpPr>
        <p:spPr>
          <a:xfrm>
            <a:off x="415600" y="5259092"/>
            <a:ext cx="11360800" cy="963141"/>
          </a:xfrm>
          <a:prstGeom prst="rect">
            <a:avLst/>
          </a:prstGeom>
        </p:spPr>
        <p:txBody>
          <a:bodyPr spcFirstLastPara="1" vert="horz" wrap="square" lIns="121900" tIns="121900" rIns="121900" bIns="121900" rtlCol="0" anchor="t" anchorCtr="0">
            <a:noAutofit/>
          </a:bodyPr>
          <a:lstStyle/>
          <a:p>
            <a:pPr>
              <a:spcBef>
                <a:spcPts val="0"/>
              </a:spcBef>
            </a:pPr>
            <a:r>
              <a:rPr lang="en" sz="2667" dirty="0"/>
              <a:t>Ben Koo</a:t>
            </a:r>
            <a:endParaRPr sz="2667" dirty="0"/>
          </a:p>
          <a:p>
            <a:pPr>
              <a:spcBef>
                <a:spcPts val="0"/>
              </a:spcBef>
            </a:pPr>
            <a:r>
              <a:rPr lang="en" sz="2667" dirty="0"/>
              <a:t>December </a:t>
            </a:r>
            <a:r>
              <a:rPr lang="en-US" sz="2667" dirty="0"/>
              <a:t>22</a:t>
            </a:r>
            <a:r>
              <a:rPr lang="en" sz="2667" dirty="0"/>
              <a:t>, 2020</a:t>
            </a:r>
            <a:endParaRPr sz="2667" dirty="0"/>
          </a:p>
        </p:txBody>
      </p:sp>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fld id="{00000000-1234-1234-1234-123412341234}" type="slidenum">
              <a:rPr lang="en" smtClean="0"/>
              <a:pPr/>
              <a:t>1</a:t>
            </a:fld>
            <a:endParaRPr lang="en"/>
          </a:p>
        </p:txBody>
      </p:sp>
    </p:spTree>
    <p:extLst>
      <p:ext uri="{BB962C8B-B14F-4D97-AF65-F5344CB8AC3E}">
        <p14:creationId xmlns:p14="http://schemas.microsoft.com/office/powerpoint/2010/main" val="2904910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042410" y="181261"/>
            <a:ext cx="10353041" cy="584775"/>
          </a:xfrm>
          <a:prstGeom prst="rect">
            <a:avLst/>
          </a:prstGeom>
          <a:noFill/>
        </p:spPr>
        <p:txBody>
          <a:bodyPr wrap="square" rtlCol="0">
            <a:spAutoFit/>
          </a:bodyPr>
          <a:lstStyle/>
          <a:p>
            <a:pPr algn="ctr"/>
            <a:r>
              <a:rPr lang="en-US" altLang="zh-CN" sz="3200" dirty="0">
                <a:latin typeface="Arial" panose="020B0604020202020204" pitchFamily="34" charset="0"/>
              </a:rPr>
              <a:t>Overview of the Nand2Tetris System</a:t>
            </a:r>
            <a:endParaRPr lang="zh-CN" altLang="en-US" sz="32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55575" y="-144461"/>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1300"/>
          </a:p>
        </p:txBody>
      </p:sp>
      <p:grpSp>
        <p:nvGrpSpPr>
          <p:cNvPr id="83" name="Group 55"/>
          <p:cNvGrpSpPr>
            <a:grpSpLocks/>
          </p:cNvGrpSpPr>
          <p:nvPr/>
        </p:nvGrpSpPr>
        <p:grpSpPr bwMode="auto">
          <a:xfrm>
            <a:off x="7080878" y="4500866"/>
            <a:ext cx="1195388" cy="1017588"/>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Virtual Machine</a:t>
              </a:r>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5</a:t>
              </a:r>
            </a:p>
          </p:txBody>
        </p:sp>
      </p:grpSp>
      <p:grpSp>
        <p:nvGrpSpPr>
          <p:cNvPr id="90" name="Group 62"/>
          <p:cNvGrpSpPr>
            <a:grpSpLocks/>
          </p:cNvGrpSpPr>
          <p:nvPr/>
        </p:nvGrpSpPr>
        <p:grpSpPr bwMode="auto">
          <a:xfrm>
            <a:off x="9445142" y="1086590"/>
            <a:ext cx="1285874" cy="636588"/>
            <a:chOff x="3893" y="660"/>
            <a:chExt cx="810" cy="401"/>
          </a:xfrm>
        </p:grpSpPr>
        <p:sp>
          <p:nvSpPr>
            <p:cNvPr id="97" name="Rectangle 63"/>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98" name="Rectangle 64"/>
            <p:cNvSpPr>
              <a:spLocks noChangeArrowheads="1"/>
            </p:cNvSpPr>
            <p:nvPr/>
          </p:nvSpPr>
          <p:spPr bwMode="auto">
            <a:xfrm>
              <a:off x="4056" y="713"/>
              <a:ext cx="512"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Software</a:t>
              </a:r>
              <a:endParaRPr lang="en-US" altLang="zh-CN">
                <a:solidFill>
                  <a:srgbClr val="990000"/>
                </a:solidFill>
              </a:endParaRPr>
            </a:p>
          </p:txBody>
        </p:sp>
        <p:sp>
          <p:nvSpPr>
            <p:cNvPr id="99" name="Rectangle 65"/>
            <p:cNvSpPr>
              <a:spLocks noChangeArrowheads="1"/>
            </p:cNvSpPr>
            <p:nvPr/>
          </p:nvSpPr>
          <p:spPr bwMode="auto">
            <a:xfrm>
              <a:off x="4045" y="861"/>
              <a:ext cx="546"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dirty="0">
                  <a:solidFill>
                    <a:srgbClr val="990000"/>
                  </a:solidFill>
                </a:rPr>
                <a:t>hierarchy</a:t>
              </a:r>
              <a:endParaRPr lang="en-US" altLang="zh-CN" dirty="0">
                <a:solidFill>
                  <a:srgbClr val="990000"/>
                </a:solidFill>
              </a:endParaRPr>
            </a:p>
          </p:txBody>
        </p:sp>
      </p:grpSp>
      <p:grpSp>
        <p:nvGrpSpPr>
          <p:cNvPr id="91" name="Group 66"/>
          <p:cNvGrpSpPr>
            <a:grpSpLocks/>
          </p:cNvGrpSpPr>
          <p:nvPr/>
        </p:nvGrpSpPr>
        <p:grpSpPr bwMode="auto">
          <a:xfrm>
            <a:off x="5634731" y="5352267"/>
            <a:ext cx="1193800" cy="1017588"/>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Assembly Language</a:t>
              </a:r>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4</a:t>
              </a:r>
            </a:p>
          </p:txBody>
        </p:sp>
      </p:grpSp>
      <p:grpSp>
        <p:nvGrpSpPr>
          <p:cNvPr id="101" name="Group 73"/>
          <p:cNvGrpSpPr>
            <a:grpSpLocks/>
          </p:cNvGrpSpPr>
          <p:nvPr/>
        </p:nvGrpSpPr>
        <p:grpSpPr bwMode="auto">
          <a:xfrm>
            <a:off x="1277984" y="1094209"/>
            <a:ext cx="1285875" cy="598488"/>
            <a:chOff x="942" y="3294"/>
            <a:chExt cx="810" cy="377"/>
          </a:xfrm>
        </p:grpSpPr>
        <p:sp>
          <p:nvSpPr>
            <p:cNvPr id="108" name="Rectangle 74"/>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b="0"/>
            </a:p>
          </p:txBody>
        </p:sp>
        <p:sp>
          <p:nvSpPr>
            <p:cNvPr id="109" name="Rectangle 75"/>
            <p:cNvSpPr>
              <a:spLocks noChangeArrowheads="1"/>
            </p:cNvSpPr>
            <p:nvPr/>
          </p:nvSpPr>
          <p:spPr bwMode="auto">
            <a:xfrm>
              <a:off x="1083" y="3336"/>
              <a:ext cx="553"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a:solidFill>
                    <a:srgbClr val="990000"/>
                  </a:solidFill>
                </a:rPr>
                <a:t>Hardware</a:t>
              </a:r>
              <a:endParaRPr lang="en-US" altLang="zh-CN">
                <a:solidFill>
                  <a:srgbClr val="990000"/>
                </a:solidFill>
              </a:endParaRPr>
            </a:p>
          </p:txBody>
        </p:sp>
        <p:sp>
          <p:nvSpPr>
            <p:cNvPr id="110" name="Rectangle 76"/>
            <p:cNvSpPr>
              <a:spLocks noChangeArrowheads="1"/>
            </p:cNvSpPr>
            <p:nvPr/>
          </p:nvSpPr>
          <p:spPr bwMode="auto">
            <a:xfrm>
              <a:off x="1094" y="3484"/>
              <a:ext cx="546" cy="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500" dirty="0">
                  <a:solidFill>
                    <a:srgbClr val="990000"/>
                  </a:solidFill>
                </a:rPr>
                <a:t>hierarchy</a:t>
              </a:r>
              <a:endParaRPr lang="en-US" altLang="zh-CN" dirty="0">
                <a:solidFill>
                  <a:srgbClr val="990000"/>
                </a:solidFill>
              </a:endParaRPr>
            </a:p>
          </p:txBody>
        </p:sp>
      </p:grpSp>
      <p:grpSp>
        <p:nvGrpSpPr>
          <p:cNvPr id="102" name="Group 77"/>
          <p:cNvGrpSpPr>
            <a:grpSpLocks/>
          </p:cNvGrpSpPr>
          <p:nvPr/>
        </p:nvGrpSpPr>
        <p:grpSpPr bwMode="auto">
          <a:xfrm>
            <a:off x="4026062" y="4473682"/>
            <a:ext cx="1195388" cy="1017588"/>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Machine Language</a:t>
              </a:r>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3</a:t>
              </a:r>
            </a:p>
          </p:txBody>
        </p:sp>
      </p:grpSp>
      <p:grpSp>
        <p:nvGrpSpPr>
          <p:cNvPr id="111" name="Group 83"/>
          <p:cNvGrpSpPr>
            <a:grpSpLocks/>
          </p:cNvGrpSpPr>
          <p:nvPr/>
        </p:nvGrpSpPr>
        <p:grpSpPr bwMode="auto">
          <a:xfrm>
            <a:off x="2678468" y="3733545"/>
            <a:ext cx="1192213" cy="1017587"/>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800" b="0" dirty="0">
                  <a:solidFill>
                    <a:srgbClr val="7030A0"/>
                  </a:solidFill>
                </a:rPr>
                <a:t>Hardware Platform</a:t>
              </a:r>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2</a:t>
              </a:r>
            </a:p>
          </p:txBody>
        </p:sp>
      </p:grpSp>
      <p:grpSp>
        <p:nvGrpSpPr>
          <p:cNvPr id="117" name="Group 89"/>
          <p:cNvGrpSpPr>
            <a:grpSpLocks/>
          </p:cNvGrpSpPr>
          <p:nvPr/>
        </p:nvGrpSpPr>
        <p:grpSpPr bwMode="auto">
          <a:xfrm>
            <a:off x="1311594" y="2706317"/>
            <a:ext cx="1195388" cy="1017587"/>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Chips and Logic Gates</a:t>
              </a:r>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1</a:t>
              </a:r>
            </a:p>
          </p:txBody>
        </p:sp>
      </p:grpSp>
      <p:grpSp>
        <p:nvGrpSpPr>
          <p:cNvPr id="3" name="Group 2">
            <a:extLst>
              <a:ext uri="{FF2B5EF4-FFF2-40B4-BE49-F238E27FC236}">
                <a16:creationId xmlns:a16="http://schemas.microsoft.com/office/drawing/2014/main" id="{4D547188-961E-6248-B843-C5EF89ADB875}"/>
              </a:ext>
            </a:extLst>
          </p:cNvPr>
          <p:cNvGrpSpPr/>
          <p:nvPr/>
        </p:nvGrpSpPr>
        <p:grpSpPr>
          <a:xfrm>
            <a:off x="9500448" y="1792214"/>
            <a:ext cx="1277937" cy="798513"/>
            <a:chOff x="1089753" y="939645"/>
            <a:chExt cx="958453" cy="598885"/>
          </a:xfrm>
        </p:grpSpPr>
        <p:sp>
          <p:nvSpPr>
            <p:cNvPr id="124" name="Freeform 96"/>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sz="1300"/>
            </a:p>
          </p:txBody>
        </p:sp>
        <p:sp>
          <p:nvSpPr>
            <p:cNvPr id="125" name="Freeform 97"/>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1300"/>
            </a:p>
          </p:txBody>
        </p:sp>
        <p:sp>
          <p:nvSpPr>
            <p:cNvPr id="126" name="Freeform 98"/>
            <p:cNvSpPr>
              <a:spLocks/>
            </p:cNvSpPr>
            <p:nvPr/>
          </p:nvSpPr>
          <p:spPr bwMode="auto">
            <a:xfrm>
              <a:off x="1089753" y="939645"/>
              <a:ext cx="890587" cy="529829"/>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zh-CN" altLang="en-US" sz="1300"/>
            </a:p>
          </p:txBody>
        </p:sp>
        <p:sp>
          <p:nvSpPr>
            <p:cNvPr id="127" name="Rectangle 99"/>
            <p:cNvSpPr>
              <a:spLocks noChangeArrowheads="1"/>
            </p:cNvSpPr>
            <p:nvPr/>
          </p:nvSpPr>
          <p:spPr bwMode="auto">
            <a:xfrm>
              <a:off x="1358834" y="1067042"/>
              <a:ext cx="390732" cy="1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Human</a:t>
              </a:r>
              <a:endParaRPr lang="en-US" altLang="zh-CN" dirty="0"/>
            </a:p>
          </p:txBody>
        </p:sp>
        <p:sp>
          <p:nvSpPr>
            <p:cNvPr id="128" name="Rectangle 100"/>
            <p:cNvSpPr>
              <a:spLocks noChangeArrowheads="1"/>
            </p:cNvSpPr>
            <p:nvPr/>
          </p:nvSpPr>
          <p:spPr bwMode="auto">
            <a:xfrm>
              <a:off x="1327878" y="1203964"/>
              <a:ext cx="464069" cy="1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Thought</a:t>
              </a:r>
              <a:endParaRPr lang="en-US" altLang="zh-CN" dirty="0"/>
            </a:p>
          </p:txBody>
        </p:sp>
      </p:grpSp>
      <p:grpSp>
        <p:nvGrpSpPr>
          <p:cNvPr id="5" name="Group 4">
            <a:extLst>
              <a:ext uri="{FF2B5EF4-FFF2-40B4-BE49-F238E27FC236}">
                <a16:creationId xmlns:a16="http://schemas.microsoft.com/office/drawing/2014/main" id="{49F10A6F-73FE-7944-B1FF-A8344B2B739A}"/>
              </a:ext>
            </a:extLst>
          </p:cNvPr>
          <p:cNvGrpSpPr/>
          <p:nvPr/>
        </p:nvGrpSpPr>
        <p:grpSpPr>
          <a:xfrm>
            <a:off x="1288575" y="1866408"/>
            <a:ext cx="1196975" cy="692149"/>
            <a:chOff x="6937555" y="2278857"/>
            <a:chExt cx="897731" cy="519112"/>
          </a:xfrm>
        </p:grpSpPr>
        <p:sp>
          <p:nvSpPr>
            <p:cNvPr id="136" name="Freeform 50">
              <a:extLst>
                <a:ext uri="{FF2B5EF4-FFF2-40B4-BE49-F238E27FC236}">
                  <a16:creationId xmlns:a16="http://schemas.microsoft.com/office/drawing/2014/main" id="{3353250F-0A54-4746-8BB7-69AF884D9A41}"/>
                </a:ext>
              </a:extLst>
            </p:cNvPr>
            <p:cNvSpPr>
              <a:spLocks/>
            </p:cNvSpPr>
            <p:nvPr/>
          </p:nvSpPr>
          <p:spPr bwMode="auto">
            <a:xfrm>
              <a:off x="7005421" y="2347913"/>
              <a:ext cx="829865" cy="450056"/>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solidFill>
              <a:schemeClr val="tx1"/>
            </a:solidFill>
            <a:ln w="317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sz="1300"/>
            </a:p>
          </p:txBody>
        </p:sp>
        <p:sp>
          <p:nvSpPr>
            <p:cNvPr id="137" name="Freeform 51">
              <a:extLst>
                <a:ext uri="{FF2B5EF4-FFF2-40B4-BE49-F238E27FC236}">
                  <a16:creationId xmlns:a16="http://schemas.microsoft.com/office/drawing/2014/main" id="{18D75B01-B894-3E40-8839-2C3DF9A90CA0}"/>
                </a:ext>
              </a:extLst>
            </p:cNvPr>
            <p:cNvSpPr>
              <a:spLocks/>
            </p:cNvSpPr>
            <p:nvPr/>
          </p:nvSpPr>
          <p:spPr bwMode="auto">
            <a:xfrm>
              <a:off x="6937555" y="2278857"/>
              <a:ext cx="829865" cy="450056"/>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zh-CN" altLang="en-US" sz="1300"/>
            </a:p>
          </p:txBody>
        </p:sp>
        <p:sp>
          <p:nvSpPr>
            <p:cNvPr id="138" name="Rectangle 52">
              <a:extLst>
                <a:ext uri="{FF2B5EF4-FFF2-40B4-BE49-F238E27FC236}">
                  <a16:creationId xmlns:a16="http://schemas.microsoft.com/office/drawing/2014/main" id="{92C62CD0-425B-7E47-AF51-46B9BABCDBA8}"/>
                </a:ext>
              </a:extLst>
            </p:cNvPr>
            <p:cNvSpPr>
              <a:spLocks noChangeArrowheads="1"/>
            </p:cNvSpPr>
            <p:nvPr/>
          </p:nvSpPr>
          <p:spPr bwMode="auto">
            <a:xfrm>
              <a:off x="7155439" y="2433638"/>
              <a:ext cx="435215" cy="138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000000"/>
                  </a:solidFill>
                </a:rPr>
                <a:t>Physics</a:t>
              </a:r>
              <a:endParaRPr lang="en-US" altLang="zh-CN" dirty="0"/>
            </a:p>
          </p:txBody>
        </p:sp>
      </p:grpSp>
      <p:sp>
        <p:nvSpPr>
          <p:cNvPr id="7" name="Oval 6">
            <a:extLst>
              <a:ext uri="{FF2B5EF4-FFF2-40B4-BE49-F238E27FC236}">
                <a16:creationId xmlns:a16="http://schemas.microsoft.com/office/drawing/2014/main" id="{6F55EB58-DB0E-8749-99ED-3284824ABC75}"/>
              </a:ext>
            </a:extLst>
          </p:cNvPr>
          <p:cNvSpPr/>
          <p:nvPr/>
        </p:nvSpPr>
        <p:spPr>
          <a:xfrm>
            <a:off x="9778020" y="380009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10-11</a:t>
            </a:r>
          </a:p>
        </p:txBody>
      </p:sp>
      <p:sp>
        <p:nvSpPr>
          <p:cNvPr id="8" name="Rectangle 7">
            <a:extLst>
              <a:ext uri="{FF2B5EF4-FFF2-40B4-BE49-F238E27FC236}">
                <a16:creationId xmlns:a16="http://schemas.microsoft.com/office/drawing/2014/main" id="{32D280EC-EE38-5B40-AD9F-E01E60D85A27}"/>
              </a:ext>
            </a:extLst>
          </p:cNvPr>
          <p:cNvSpPr/>
          <p:nvPr/>
        </p:nvSpPr>
        <p:spPr>
          <a:xfrm>
            <a:off x="10731020" y="2534858"/>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b="1" dirty="0">
                <a:solidFill>
                  <a:sysClr val="windowText" lastClr="000000"/>
                </a:solidFill>
              </a:rPr>
              <a:t>Compiler</a:t>
            </a:r>
          </a:p>
        </p:txBody>
      </p:sp>
      <p:sp>
        <p:nvSpPr>
          <p:cNvPr id="139" name="Oval 138">
            <a:extLst>
              <a:ext uri="{FF2B5EF4-FFF2-40B4-BE49-F238E27FC236}">
                <a16:creationId xmlns:a16="http://schemas.microsoft.com/office/drawing/2014/main" id="{C876AB4E-DAE9-3048-97FF-5EA8C0E9E98F}"/>
              </a:ext>
            </a:extLst>
          </p:cNvPr>
          <p:cNvSpPr/>
          <p:nvPr/>
        </p:nvSpPr>
        <p:spPr>
          <a:xfrm>
            <a:off x="8313667" y="4920658"/>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9-12</a:t>
            </a:r>
          </a:p>
        </p:txBody>
      </p:sp>
      <p:sp>
        <p:nvSpPr>
          <p:cNvPr id="140" name="Rectangle 139">
            <a:extLst>
              <a:ext uri="{FF2B5EF4-FFF2-40B4-BE49-F238E27FC236}">
                <a16:creationId xmlns:a16="http://schemas.microsoft.com/office/drawing/2014/main" id="{57AB945A-B280-BB41-A106-EA95CF67BDBA}"/>
              </a:ext>
            </a:extLst>
          </p:cNvPr>
          <p:cNvSpPr/>
          <p:nvPr/>
        </p:nvSpPr>
        <p:spPr>
          <a:xfrm>
            <a:off x="6972411" y="4065078"/>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VM Translator</a:t>
            </a:r>
          </a:p>
        </p:txBody>
      </p:sp>
      <p:sp>
        <p:nvSpPr>
          <p:cNvPr id="142" name="Oval 141">
            <a:extLst>
              <a:ext uri="{FF2B5EF4-FFF2-40B4-BE49-F238E27FC236}">
                <a16:creationId xmlns:a16="http://schemas.microsoft.com/office/drawing/2014/main" id="{8BC9F422-A295-D44F-9C6C-1B3E4B27BB22}"/>
              </a:ext>
            </a:extLst>
          </p:cNvPr>
          <p:cNvSpPr/>
          <p:nvPr/>
        </p:nvSpPr>
        <p:spPr>
          <a:xfrm>
            <a:off x="6893483" y="5748850"/>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7-8</a:t>
            </a:r>
          </a:p>
        </p:txBody>
      </p:sp>
      <p:grpSp>
        <p:nvGrpSpPr>
          <p:cNvPr id="143" name="Group 10">
            <a:extLst>
              <a:ext uri="{FF2B5EF4-FFF2-40B4-BE49-F238E27FC236}">
                <a16:creationId xmlns:a16="http://schemas.microsoft.com/office/drawing/2014/main" id="{9DFEA64B-A198-AB45-BEEF-5B4F3A047CA1}"/>
              </a:ext>
            </a:extLst>
          </p:cNvPr>
          <p:cNvGrpSpPr>
            <a:grpSpLocks/>
          </p:cNvGrpSpPr>
          <p:nvPr/>
        </p:nvGrpSpPr>
        <p:grpSpPr bwMode="auto">
          <a:xfrm>
            <a:off x="9512617" y="2671938"/>
            <a:ext cx="1195388" cy="1017588"/>
            <a:chOff x="1752" y="778"/>
            <a:chExt cx="753" cy="641"/>
          </a:xfrm>
        </p:grpSpPr>
        <p:sp>
          <p:nvSpPr>
            <p:cNvPr id="144" name="Rectangle 11">
              <a:extLst>
                <a:ext uri="{FF2B5EF4-FFF2-40B4-BE49-F238E27FC236}">
                  <a16:creationId xmlns:a16="http://schemas.microsoft.com/office/drawing/2014/main" id="{1F2C8DD7-E421-BC41-840B-5F0698B9358E}"/>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600" b="0" dirty="0">
                  <a:solidFill>
                    <a:srgbClr val="7030A0"/>
                  </a:solidFill>
                </a:rPr>
                <a:t>High Level Language</a:t>
              </a:r>
            </a:p>
          </p:txBody>
        </p:sp>
        <p:sp>
          <p:nvSpPr>
            <p:cNvPr id="148" name="Rectangle 15">
              <a:extLst>
                <a:ext uri="{FF2B5EF4-FFF2-40B4-BE49-F238E27FC236}">
                  <a16:creationId xmlns:a16="http://schemas.microsoft.com/office/drawing/2014/main" id="{045FEDE4-B116-C14D-A4F2-4A903BB25A7E}"/>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7</a:t>
              </a:r>
            </a:p>
          </p:txBody>
        </p:sp>
      </p:gr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5379996" y="1864127"/>
            <a:ext cx="1727203" cy="1017588"/>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20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933" b="0" dirty="0"/>
                <a:t>Human Machine Interfaces</a:t>
              </a:r>
            </a:p>
          </p:txBody>
        </p:sp>
      </p:grpSp>
      <p:grpSp>
        <p:nvGrpSpPr>
          <p:cNvPr id="155" name="Group 10">
            <a:extLst>
              <a:ext uri="{FF2B5EF4-FFF2-40B4-BE49-F238E27FC236}">
                <a16:creationId xmlns:a16="http://schemas.microsoft.com/office/drawing/2014/main" id="{6AEFC856-E094-0C47-BD4C-BBAC38B21AF8}"/>
              </a:ext>
            </a:extLst>
          </p:cNvPr>
          <p:cNvGrpSpPr>
            <a:grpSpLocks/>
          </p:cNvGrpSpPr>
          <p:nvPr/>
        </p:nvGrpSpPr>
        <p:grpSpPr bwMode="auto">
          <a:xfrm>
            <a:off x="8528483" y="3769623"/>
            <a:ext cx="1195389" cy="1017588"/>
            <a:chOff x="1752" y="778"/>
            <a:chExt cx="753" cy="641"/>
          </a:xfrm>
        </p:grpSpPr>
        <p:sp>
          <p:nvSpPr>
            <p:cNvPr id="156" name="Rectangle 11">
              <a:extLst>
                <a:ext uri="{FF2B5EF4-FFF2-40B4-BE49-F238E27FC236}">
                  <a16:creationId xmlns:a16="http://schemas.microsoft.com/office/drawing/2014/main" id="{9262D663-6AF2-A84C-B6F0-E9626D9A9E84}"/>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solidFill>
                    <a:srgbClr val="7030A0"/>
                  </a:solidFill>
                </a:rPr>
                <a:t>User Defined Applications</a:t>
              </a:r>
            </a:p>
          </p:txBody>
        </p:sp>
        <p:sp>
          <p:nvSpPr>
            <p:cNvPr id="158" name="Rectangle 15">
              <a:extLst>
                <a:ext uri="{FF2B5EF4-FFF2-40B4-BE49-F238E27FC236}">
                  <a16:creationId xmlns:a16="http://schemas.microsoft.com/office/drawing/2014/main" id="{C3D1E474-0555-6F47-8C60-5BD3DCD44AC1}"/>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400" b="0" dirty="0"/>
                <a:t>Layer 6</a:t>
              </a:r>
            </a:p>
          </p:txBody>
        </p:sp>
      </p:grpSp>
      <p:sp>
        <p:nvSpPr>
          <p:cNvPr id="160" name="Oval 159">
            <a:extLst>
              <a:ext uri="{FF2B5EF4-FFF2-40B4-BE49-F238E27FC236}">
                <a16:creationId xmlns:a16="http://schemas.microsoft.com/office/drawing/2014/main" id="{127EA1FB-071F-D348-BCB6-BE52CD68B9F9}"/>
              </a:ext>
            </a:extLst>
          </p:cNvPr>
          <p:cNvSpPr/>
          <p:nvPr/>
        </p:nvSpPr>
        <p:spPr>
          <a:xfrm>
            <a:off x="4009710" y="5799758"/>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6</a:t>
            </a:r>
          </a:p>
        </p:txBody>
      </p:sp>
      <p:sp>
        <p:nvSpPr>
          <p:cNvPr id="161" name="Oval 160">
            <a:extLst>
              <a:ext uri="{FF2B5EF4-FFF2-40B4-BE49-F238E27FC236}">
                <a16:creationId xmlns:a16="http://schemas.microsoft.com/office/drawing/2014/main" id="{FE47D8BE-8386-AD42-8FFC-1E0EA79C1ADA}"/>
              </a:ext>
            </a:extLst>
          </p:cNvPr>
          <p:cNvSpPr/>
          <p:nvPr/>
        </p:nvSpPr>
        <p:spPr>
          <a:xfrm>
            <a:off x="2366116" y="494208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4-5</a:t>
            </a:r>
          </a:p>
        </p:txBody>
      </p:sp>
      <p:sp>
        <p:nvSpPr>
          <p:cNvPr id="162" name="Rectangle 161">
            <a:extLst>
              <a:ext uri="{FF2B5EF4-FFF2-40B4-BE49-F238E27FC236}">
                <a16:creationId xmlns:a16="http://schemas.microsoft.com/office/drawing/2014/main" id="{492EC880-7E5B-3B4A-BCE2-DBDD45B59356}"/>
              </a:ext>
            </a:extLst>
          </p:cNvPr>
          <p:cNvSpPr/>
          <p:nvPr/>
        </p:nvSpPr>
        <p:spPr>
          <a:xfrm>
            <a:off x="2272915" y="5405933"/>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ysClr val="windowText" lastClr="000000"/>
                </a:solidFill>
              </a:rPr>
              <a:t>Computer Architecture</a:t>
            </a:r>
          </a:p>
        </p:txBody>
      </p:sp>
      <p:sp>
        <p:nvSpPr>
          <p:cNvPr id="163" name="Rectangle 162">
            <a:extLst>
              <a:ext uri="{FF2B5EF4-FFF2-40B4-BE49-F238E27FC236}">
                <a16:creationId xmlns:a16="http://schemas.microsoft.com/office/drawing/2014/main" id="{D8161015-B504-0D4C-A625-14A4E6BCB079}"/>
              </a:ext>
            </a:extLst>
          </p:cNvPr>
          <p:cNvSpPr/>
          <p:nvPr/>
        </p:nvSpPr>
        <p:spPr>
          <a:xfrm>
            <a:off x="55850" y="2534858"/>
            <a:ext cx="1171023"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b="1" dirty="0">
                <a:solidFill>
                  <a:sysClr val="windowText" lastClr="000000"/>
                </a:solidFill>
              </a:rPr>
              <a:t>Electrical Engineering</a:t>
            </a:r>
          </a:p>
        </p:txBody>
      </p:sp>
      <p:sp>
        <p:nvSpPr>
          <p:cNvPr id="164" name="Oval 163">
            <a:extLst>
              <a:ext uri="{FF2B5EF4-FFF2-40B4-BE49-F238E27FC236}">
                <a16:creationId xmlns:a16="http://schemas.microsoft.com/office/drawing/2014/main" id="{C0E0BE7F-82DF-EE4C-8E4E-8C107126B9C3}"/>
              </a:ext>
            </a:extLst>
          </p:cNvPr>
          <p:cNvSpPr/>
          <p:nvPr/>
        </p:nvSpPr>
        <p:spPr>
          <a:xfrm>
            <a:off x="1031223" y="380009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1-3</a:t>
            </a:r>
          </a:p>
        </p:txBody>
      </p:sp>
      <p:sp>
        <p:nvSpPr>
          <p:cNvPr id="165" name="Rectangle 164">
            <a:extLst>
              <a:ext uri="{FF2B5EF4-FFF2-40B4-BE49-F238E27FC236}">
                <a16:creationId xmlns:a16="http://schemas.microsoft.com/office/drawing/2014/main" id="{A6736B86-76E0-524B-B672-2C669950D8EF}"/>
              </a:ext>
            </a:extLst>
          </p:cNvPr>
          <p:cNvSpPr/>
          <p:nvPr/>
        </p:nvSpPr>
        <p:spPr>
          <a:xfrm>
            <a:off x="554522" y="4421883"/>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a:solidFill>
                  <a:sysClr val="windowText" lastClr="000000"/>
                </a:solidFill>
              </a:rPr>
              <a:t>Logics</a:t>
            </a:r>
            <a:r>
              <a:rPr lang="en-US" sz="1333" b="1" dirty="0">
                <a:solidFill>
                  <a:sysClr val="windowText" lastClr="000000"/>
                </a:solidFill>
              </a:rPr>
              <a:t> and Arithmetic</a:t>
            </a:r>
            <a:endParaRPr lang="en-TW" sz="1333" b="1" dirty="0">
              <a:solidFill>
                <a:sysClr val="windowText" lastClr="000000"/>
              </a:solidFill>
            </a:endParaRPr>
          </a:p>
        </p:txBody>
      </p:sp>
      <p:sp>
        <p:nvSpPr>
          <p:cNvPr id="166" name="Rectangle 165">
            <a:extLst>
              <a:ext uri="{FF2B5EF4-FFF2-40B4-BE49-F238E27FC236}">
                <a16:creationId xmlns:a16="http://schemas.microsoft.com/office/drawing/2014/main" id="{E6A59E93-53F3-664F-A55D-BE21FA6925EA}"/>
              </a:ext>
            </a:extLst>
          </p:cNvPr>
          <p:cNvSpPr/>
          <p:nvPr/>
        </p:nvSpPr>
        <p:spPr>
          <a:xfrm>
            <a:off x="9859222" y="4130763"/>
            <a:ext cx="1807983"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ysClr val="windowText" lastClr="000000"/>
                </a:solidFill>
              </a:rPr>
              <a:t>Knowledge Representation</a:t>
            </a:r>
            <a:endParaRPr lang="en-TW" sz="1333" b="1" dirty="0">
              <a:solidFill>
                <a:sysClr val="windowText" lastClr="000000"/>
              </a:solidFill>
            </a:endParaRPr>
          </a:p>
        </p:txBody>
      </p:sp>
      <p:sp>
        <p:nvSpPr>
          <p:cNvPr id="167" name="Rectangle 166">
            <a:extLst>
              <a:ext uri="{FF2B5EF4-FFF2-40B4-BE49-F238E27FC236}">
                <a16:creationId xmlns:a16="http://schemas.microsoft.com/office/drawing/2014/main" id="{B675153C-5EC4-774C-ACB5-615E30215642}"/>
              </a:ext>
            </a:extLst>
          </p:cNvPr>
          <p:cNvSpPr/>
          <p:nvPr/>
        </p:nvSpPr>
        <p:spPr>
          <a:xfrm>
            <a:off x="5537376" y="2972051"/>
            <a:ext cx="1388509"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333" b="1" dirty="0">
                <a:solidFill>
                  <a:srgbClr val="FF0000"/>
                </a:solidFill>
              </a:rPr>
              <a:t>Systems Design</a:t>
            </a:r>
          </a:p>
        </p:txBody>
      </p:sp>
      <p:sp>
        <p:nvSpPr>
          <p:cNvPr id="168" name="Oval 167">
            <a:extLst>
              <a:ext uri="{FF2B5EF4-FFF2-40B4-BE49-F238E27FC236}">
                <a16:creationId xmlns:a16="http://schemas.microsoft.com/office/drawing/2014/main" id="{5D17BF6A-688C-DB4A-B605-2B2B041D4A43}"/>
              </a:ext>
            </a:extLst>
          </p:cNvPr>
          <p:cNvSpPr/>
          <p:nvPr/>
        </p:nvSpPr>
        <p:spPr>
          <a:xfrm>
            <a:off x="5419120" y="3370155"/>
            <a:ext cx="1625021" cy="246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33" b="1" dirty="0">
                <a:solidFill>
                  <a:sysClr val="windowText" lastClr="000000"/>
                </a:solidFill>
              </a:rPr>
              <a:t>Chapter </a:t>
            </a:r>
            <a:r>
              <a:rPr lang="en-US" altLang="zh-CN" sz="933" b="1" dirty="0">
                <a:solidFill>
                  <a:sysClr val="windowText" lastClr="000000"/>
                </a:solidFill>
              </a:rPr>
              <a:t>13-</a:t>
            </a:r>
            <a:r>
              <a:rPr lang="en-TW" sz="933" b="1" dirty="0">
                <a:solidFill>
                  <a:sysClr val="windowText" lastClr="000000"/>
                </a:solidFill>
              </a:rPr>
              <a:t>1</a:t>
            </a:r>
            <a:r>
              <a:rPr lang="en-US" altLang="zh-CN" sz="933" b="1" dirty="0">
                <a:solidFill>
                  <a:sysClr val="windowText" lastClr="000000"/>
                </a:solidFill>
              </a:rPr>
              <a:t>5</a:t>
            </a:r>
            <a:endParaRPr lang="en-TW" sz="933" b="1" dirty="0">
              <a:solidFill>
                <a:sysClr val="windowText" lastClr="000000"/>
              </a:solidFill>
            </a:endParaRPr>
          </a:p>
        </p:txBody>
      </p:sp>
      <p:sp>
        <p:nvSpPr>
          <p:cNvPr id="82" name="Rectangle 81">
            <a:extLst>
              <a:ext uri="{FF2B5EF4-FFF2-40B4-BE49-F238E27FC236}">
                <a16:creationId xmlns:a16="http://schemas.microsoft.com/office/drawing/2014/main" id="{DF2CF05F-FF07-D646-B68E-944DD37CA483}"/>
              </a:ext>
            </a:extLst>
          </p:cNvPr>
          <p:cNvSpPr/>
          <p:nvPr/>
        </p:nvSpPr>
        <p:spPr>
          <a:xfrm>
            <a:off x="8709969" y="5251397"/>
            <a:ext cx="1726736" cy="34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rgbClr val="FF0000"/>
                </a:solidFill>
              </a:rPr>
              <a:t>Product/Service </a:t>
            </a:r>
            <a:r>
              <a:rPr lang="en-TW" sz="1333" b="1">
                <a:solidFill>
                  <a:srgbClr val="FF0000"/>
                </a:solidFill>
              </a:rPr>
              <a:t>Design</a:t>
            </a:r>
            <a:endParaRPr lang="en-TW" sz="1333" b="1" dirty="0">
              <a:solidFill>
                <a:srgbClr val="FF0000"/>
              </a:solidFill>
            </a:endParaRPr>
          </a:p>
        </p:txBody>
      </p:sp>
    </p:spTree>
    <p:extLst>
      <p:ext uri="{BB962C8B-B14F-4D97-AF65-F5344CB8AC3E}">
        <p14:creationId xmlns:p14="http://schemas.microsoft.com/office/powerpoint/2010/main" val="401128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4932" y="239809"/>
            <a:ext cx="7802136" cy="1200329"/>
          </a:xfrm>
          <a:prstGeom prst="rect">
            <a:avLst/>
          </a:prstGeom>
          <a:noFill/>
        </p:spPr>
        <p:txBody>
          <a:bodyPr wrap="none" rtlCol="0">
            <a:spAutoFit/>
          </a:bodyPr>
          <a:lstStyle/>
          <a:p>
            <a:pPr algn="ctr" defTabSz="1219170">
              <a:buClr>
                <a:srgbClr val="000000"/>
              </a:buClr>
            </a:pPr>
            <a:r>
              <a:rPr lang="en-US" sz="3600" kern="0" dirty="0">
                <a:solidFill>
                  <a:srgbClr val="000000"/>
                </a:solidFill>
                <a:latin typeface="Arial"/>
                <a:cs typeface="Arial"/>
                <a:sym typeface="Arial"/>
              </a:rPr>
              <a:t>We live in a Smart World,</a:t>
            </a:r>
          </a:p>
          <a:p>
            <a:pPr algn="ctr" defTabSz="1219170">
              <a:buClr>
                <a:srgbClr val="000000"/>
              </a:buClr>
            </a:pPr>
            <a:r>
              <a:rPr lang="en-US" sz="3600" kern="0" dirty="0">
                <a:solidFill>
                  <a:srgbClr val="000000"/>
                </a:solidFill>
                <a:latin typeface="Arial"/>
                <a:cs typeface="Arial"/>
                <a:sym typeface="Arial"/>
              </a:rPr>
              <a:t>Driven by Physically Meaningful Data</a:t>
            </a:r>
          </a:p>
        </p:txBody>
      </p:sp>
      <p:sp>
        <p:nvSpPr>
          <p:cNvPr id="4" name="TextBox 3">
            <a:extLst>
              <a:ext uri="{FF2B5EF4-FFF2-40B4-BE49-F238E27FC236}">
                <a16:creationId xmlns:a16="http://schemas.microsoft.com/office/drawing/2014/main" id="{A2973D23-AC93-D141-82EE-9A57A7464338}"/>
              </a:ext>
            </a:extLst>
          </p:cNvPr>
          <p:cNvSpPr txBox="1"/>
          <p:nvPr/>
        </p:nvSpPr>
        <p:spPr>
          <a:xfrm>
            <a:off x="4423356" y="6179725"/>
            <a:ext cx="2571538" cy="307777"/>
          </a:xfrm>
          <a:prstGeom prst="rect">
            <a:avLst/>
          </a:prstGeom>
          <a:noFill/>
        </p:spPr>
        <p:txBody>
          <a:bodyPr wrap="none" rtlCol="0">
            <a:spAutoFit/>
          </a:bodyPr>
          <a:lstStyle/>
          <a:p>
            <a:pPr defTabSz="1219170">
              <a:buClr>
                <a:srgbClr val="000000"/>
              </a:buClr>
            </a:pPr>
            <a:r>
              <a:rPr lang="en-US" sz="1400" kern="0" dirty="0">
                <a:solidFill>
                  <a:srgbClr val="000000"/>
                </a:solidFill>
                <a:latin typeface="Arial"/>
                <a:cs typeface="Arial"/>
                <a:sym typeface="Arial"/>
              </a:rPr>
              <a:t>Image credits: </a:t>
            </a:r>
            <a:r>
              <a:rPr lang="en-US" sz="1400" kern="0" dirty="0">
                <a:solidFill>
                  <a:srgbClr val="000000"/>
                </a:solidFill>
                <a:latin typeface="Arial"/>
                <a:cs typeface="Arial"/>
                <a:sym typeface="Arial"/>
                <a:hlinkClick r:id="rId2"/>
              </a:rPr>
              <a:t>http://</a:t>
            </a:r>
            <a:r>
              <a:rPr lang="en-US" sz="1400" kern="0" dirty="0" err="1">
                <a:solidFill>
                  <a:srgbClr val="000000"/>
                </a:solidFill>
                <a:latin typeface="Arial"/>
                <a:cs typeface="Arial"/>
                <a:sym typeface="Arial"/>
                <a:hlinkClick r:id="rId2"/>
              </a:rPr>
              <a:t>verses.io</a:t>
            </a:r>
            <a:r>
              <a:rPr lang="en-US" sz="1400" kern="0" dirty="0">
                <a:solidFill>
                  <a:srgbClr val="000000"/>
                </a:solidFill>
                <a:latin typeface="Arial"/>
                <a:cs typeface="Arial"/>
                <a:sym typeface="Arial"/>
                <a:hlinkClick r:id="rId2"/>
              </a:rPr>
              <a:t> </a:t>
            </a:r>
            <a:endParaRPr lang="en-US" sz="1400" kern="0" dirty="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6B9B7CD2-E747-EF49-B28D-95026EAB23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0151" y="1603681"/>
            <a:ext cx="8086451" cy="4548628"/>
          </a:xfrm>
          <a:prstGeom prst="rect">
            <a:avLst/>
          </a:prstGeom>
        </p:spPr>
      </p:pic>
    </p:spTree>
    <p:extLst>
      <p:ext uri="{BB962C8B-B14F-4D97-AF65-F5344CB8AC3E}">
        <p14:creationId xmlns:p14="http://schemas.microsoft.com/office/powerpoint/2010/main" val="279244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Operationalizing Computation through Cybernetics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a:t>
            </a:fld>
            <a:endParaRPr lang="en" kern="0" dirty="0">
              <a:solidFill>
                <a:srgbClr val="595959"/>
              </a:solidFill>
              <a:latin typeface="Arial"/>
              <a:cs typeface="Arial"/>
              <a:sym typeface="Arial"/>
            </a:endParaRPr>
          </a:p>
        </p:txBody>
      </p:sp>
      <p:pic>
        <p:nvPicPr>
          <p:cNvPr id="5" name="Picture 4">
            <a:hlinkClick r:id="rId2"/>
            <a:extLst>
              <a:ext uri="{FF2B5EF4-FFF2-40B4-BE49-F238E27FC236}">
                <a16:creationId xmlns:a16="http://schemas.microsoft.com/office/drawing/2014/main" id="{9305E742-7EFE-AC46-BE42-66C9D73E2441}"/>
              </a:ext>
            </a:extLst>
          </p:cNvPr>
          <p:cNvPicPr>
            <a:picLocks noChangeAspect="1"/>
          </p:cNvPicPr>
          <p:nvPr/>
        </p:nvPicPr>
        <p:blipFill>
          <a:blip r:embed="rId3"/>
          <a:stretch>
            <a:fillRect/>
          </a:stretch>
        </p:blipFill>
        <p:spPr>
          <a:xfrm>
            <a:off x="1563045" y="1309133"/>
            <a:ext cx="9065911" cy="4956323"/>
          </a:xfrm>
          <a:prstGeom prst="rect">
            <a:avLst/>
          </a:prstGeom>
        </p:spPr>
      </p:pic>
      <p:sp>
        <p:nvSpPr>
          <p:cNvPr id="7" name="TextBox 6">
            <a:extLst>
              <a:ext uri="{FF2B5EF4-FFF2-40B4-BE49-F238E27FC236}">
                <a16:creationId xmlns:a16="http://schemas.microsoft.com/office/drawing/2014/main" id="{EA242849-0F9D-8D49-9050-3DBCBBF42F91}"/>
              </a:ext>
            </a:extLst>
          </p:cNvPr>
          <p:cNvSpPr txBox="1"/>
          <p:nvPr/>
        </p:nvSpPr>
        <p:spPr>
          <a:xfrm>
            <a:off x="2543529" y="6332053"/>
            <a:ext cx="705674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How to deploy a Kubernetes Cluster from Scratch (</a:t>
            </a:r>
            <a:r>
              <a:rPr lang="en-TW" sz="1867" kern="0" dirty="0">
                <a:solidFill>
                  <a:srgbClr val="000000"/>
                </a:solidFill>
                <a:latin typeface="Arial"/>
                <a:cs typeface="Arial"/>
                <a:sym typeface="Arial"/>
                <a:hlinkClick r:id="rId2"/>
              </a:rPr>
              <a:t>Youtube Link</a:t>
            </a:r>
            <a:r>
              <a:rPr lang="en-TW" sz="1867" kern="0" dirty="0">
                <a:solidFill>
                  <a:srgbClr val="000000"/>
                </a:solidFill>
                <a:latin typeface="Arial"/>
                <a:cs typeface="Arial"/>
                <a:sym typeface="Arial"/>
              </a:rPr>
              <a:t>)</a:t>
            </a:r>
          </a:p>
        </p:txBody>
      </p:sp>
    </p:spTree>
    <p:extLst>
      <p:ext uri="{BB962C8B-B14F-4D97-AF65-F5344CB8AC3E}">
        <p14:creationId xmlns:p14="http://schemas.microsoft.com/office/powerpoint/2010/main" val="1485325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71636" y="329103"/>
            <a:ext cx="8048871" cy="830997"/>
          </a:xfrm>
          <a:prstGeom prst="rect">
            <a:avLst/>
          </a:prstGeom>
          <a:noFill/>
        </p:spPr>
        <p:txBody>
          <a:bodyPr wrap="none" rtlCol="0">
            <a:spAutoFit/>
          </a:bodyPr>
          <a:lstStyle/>
          <a:p>
            <a:pPr algn="ctr" defTabSz="1219170">
              <a:buClr>
                <a:srgbClr val="000000"/>
              </a:buClr>
              <a:defRPr/>
            </a:pPr>
            <a:r>
              <a:rPr lang="en-US" sz="4800" dirty="0">
                <a:latin typeface="Calibri"/>
              </a:rPr>
              <a:t>Universal (Logical) Components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13</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672705" y="1506741"/>
            <a:ext cx="10846624" cy="1734064"/>
          </a:xfrm>
          <a:prstGeom prst="rect">
            <a:avLst/>
          </a:prstGeom>
          <a:solidFill>
            <a:schemeClr val="lt1"/>
          </a:solidFill>
        </p:spPr>
        <p:txBody>
          <a:bodyPr wrap="none" rtlCol="0">
            <a:spAutoFit/>
          </a:bodyPr>
          <a:lstStyle/>
          <a:p>
            <a:pPr algn="ctr"/>
            <a:r>
              <a:rPr lang="en-US" sz="2667" dirty="0"/>
              <a:t> There are total of </a:t>
            </a:r>
            <a:r>
              <a:rPr lang="en-US" sz="2667" i="1" dirty="0">
                <a:solidFill>
                  <a:srgbClr val="FF0000"/>
                </a:solidFill>
              </a:rPr>
              <a:t>16</a:t>
            </a:r>
            <a:r>
              <a:rPr lang="en-US" sz="2667" dirty="0"/>
              <a:t> possible 2 input 1 output Logical Functions.</a:t>
            </a:r>
          </a:p>
          <a:p>
            <a:pPr algn="ctr"/>
            <a:endParaRPr lang="en-US" sz="2667" dirty="0"/>
          </a:p>
          <a:p>
            <a:pPr algn="ctr"/>
            <a:r>
              <a:rPr lang="en-US" sz="2667" dirty="0"/>
              <a:t>Other than XOR, XNOR, A, B, ~A, ~B, 0, and 1, all remaining ones are</a:t>
            </a:r>
          </a:p>
          <a:p>
            <a:pPr algn="ctr"/>
            <a:r>
              <a:rPr lang="en-US" sz="2667" dirty="0"/>
              <a:t>Universal Logical Gates…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nvGraphicFramePr>
        <p:xfrm>
          <a:off x="2650948" y="3341137"/>
          <a:ext cx="6890104" cy="2790032"/>
        </p:xfrm>
        <a:graphic>
          <a:graphicData uri="http://schemas.openxmlformats.org/drawingml/2006/table">
            <a:tbl>
              <a:tblPr/>
              <a:tblGrid>
                <a:gridCol w="492396">
                  <a:extLst>
                    <a:ext uri="{9D8B030D-6E8A-4147-A177-3AD203B41FA5}">
                      <a16:colId xmlns:a16="http://schemas.microsoft.com/office/drawing/2014/main" val="1719949047"/>
                    </a:ext>
                  </a:extLst>
                </a:gridCol>
                <a:gridCol w="549651">
                  <a:extLst>
                    <a:ext uri="{9D8B030D-6E8A-4147-A177-3AD203B41FA5}">
                      <a16:colId xmlns:a16="http://schemas.microsoft.com/office/drawing/2014/main" val="210217079"/>
                    </a:ext>
                  </a:extLst>
                </a:gridCol>
                <a:gridCol w="1076400">
                  <a:extLst>
                    <a:ext uri="{9D8B030D-6E8A-4147-A177-3AD203B41FA5}">
                      <a16:colId xmlns:a16="http://schemas.microsoft.com/office/drawing/2014/main" val="3058161488"/>
                    </a:ext>
                  </a:extLst>
                </a:gridCol>
                <a:gridCol w="984791">
                  <a:extLst>
                    <a:ext uri="{9D8B030D-6E8A-4147-A177-3AD203B41FA5}">
                      <a16:colId xmlns:a16="http://schemas.microsoft.com/office/drawing/2014/main" val="2869884615"/>
                    </a:ext>
                  </a:extLst>
                </a:gridCol>
                <a:gridCol w="1019144">
                  <a:extLst>
                    <a:ext uri="{9D8B030D-6E8A-4147-A177-3AD203B41FA5}">
                      <a16:colId xmlns:a16="http://schemas.microsoft.com/office/drawing/2014/main" val="1440395238"/>
                    </a:ext>
                  </a:extLst>
                </a:gridCol>
                <a:gridCol w="984791">
                  <a:extLst>
                    <a:ext uri="{9D8B030D-6E8A-4147-A177-3AD203B41FA5}">
                      <a16:colId xmlns:a16="http://schemas.microsoft.com/office/drawing/2014/main" val="1128812500"/>
                    </a:ext>
                  </a:extLst>
                </a:gridCol>
                <a:gridCol w="904634">
                  <a:extLst>
                    <a:ext uri="{9D8B030D-6E8A-4147-A177-3AD203B41FA5}">
                      <a16:colId xmlns:a16="http://schemas.microsoft.com/office/drawing/2014/main" val="1804128481"/>
                    </a:ext>
                  </a:extLst>
                </a:gridCol>
                <a:gridCol w="878297">
                  <a:extLst>
                    <a:ext uri="{9D8B030D-6E8A-4147-A177-3AD203B41FA5}">
                      <a16:colId xmlns:a16="http://schemas.microsoft.com/office/drawing/2014/main" val="565161167"/>
                    </a:ext>
                  </a:extLst>
                </a:gridCol>
              </a:tblGrid>
              <a:tr h="453380">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and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dirty="0">
                          <a:solidFill>
                            <a:srgbClr val="000000"/>
                          </a:solidFill>
                          <a:effectLst/>
                          <a:latin typeface="Arial" panose="020B0604020202020204" pitchFamily="34" charset="0"/>
                        </a:rPr>
                        <a:t>A and Not(B)</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 and Not(A)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or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806185819"/>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581774374"/>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625906704"/>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887150009"/>
                  </a:ext>
                </a:extLst>
              </a:tr>
              <a:tr h="584163">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078309951"/>
                  </a:ext>
                </a:extLst>
              </a:tr>
            </a:tbl>
          </a:graphicData>
        </a:graphic>
      </p:graphicFrame>
      <p:sp>
        <p:nvSpPr>
          <p:cNvPr id="5" name="TextBox 4">
            <a:extLst>
              <a:ext uri="{FF2B5EF4-FFF2-40B4-BE49-F238E27FC236}">
                <a16:creationId xmlns:a16="http://schemas.microsoft.com/office/drawing/2014/main" id="{4E5EDF06-5209-9543-B819-A71D92F4CE43}"/>
              </a:ext>
            </a:extLst>
          </p:cNvPr>
          <p:cNvSpPr txBox="1"/>
          <p:nvPr/>
        </p:nvSpPr>
        <p:spPr>
          <a:xfrm>
            <a:off x="4578096" y="6310135"/>
            <a:ext cx="6143670" cy="369332"/>
          </a:xfrm>
          <a:prstGeom prst="rect">
            <a:avLst/>
          </a:prstGeom>
          <a:noFill/>
        </p:spPr>
        <p:txBody>
          <a:bodyPr wrap="none" rtlCol="0">
            <a:spAutoFit/>
          </a:bodyPr>
          <a:lstStyle/>
          <a:p>
            <a:r>
              <a:rPr lang="en-TW" dirty="0"/>
              <a:t>These four gates are representable by Gibb’s Free Energy</a:t>
            </a:r>
          </a:p>
        </p:txBody>
      </p:sp>
    </p:spTree>
    <p:extLst>
      <p:ext uri="{BB962C8B-B14F-4D97-AF65-F5344CB8AC3E}">
        <p14:creationId xmlns:p14="http://schemas.microsoft.com/office/powerpoint/2010/main" val="1502703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969094" y="5876874"/>
            <a:ext cx="1844204" cy="365125"/>
          </a:xfrm>
        </p:spPr>
        <p:txBody>
          <a:bodyPr vert="horz" lIns="91440" tIns="45720" rIns="91440" bIns="45720" rtlCol="0" anchor="ctr"/>
          <a:lstStyle/>
          <a:p>
            <a:fld id="{34F1E86F-CBF7-4DF7-824A-AB405C555AAE}" type="slidenum">
              <a:rPr lang="zh-CN" altLang="en-US" sz="3200">
                <a:solidFill>
                  <a:schemeClr val="bg1"/>
                </a:solidFill>
              </a:rPr>
              <a:pPr/>
              <a:t>14</a:t>
            </a:fld>
            <a:endParaRPr lang="zh-CN" altLang="en-US" sz="3200" dirty="0">
              <a:solidFill>
                <a:schemeClr val="bg1"/>
              </a:solidFill>
            </a:endParaRPr>
          </a:p>
        </p:txBody>
      </p:sp>
      <p:sp>
        <p:nvSpPr>
          <p:cNvPr id="26" name="文本框 25"/>
          <p:cNvSpPr txBox="1"/>
          <p:nvPr/>
        </p:nvSpPr>
        <p:spPr>
          <a:xfrm>
            <a:off x="1015999" y="403949"/>
            <a:ext cx="10693401" cy="584775"/>
          </a:xfrm>
          <a:prstGeom prst="rect">
            <a:avLst/>
          </a:prstGeom>
          <a:noFill/>
        </p:spPr>
        <p:txBody>
          <a:bodyPr wrap="square" rtlCol="0">
            <a:spAutoFit/>
          </a:bodyPr>
          <a:lstStyle/>
          <a:p>
            <a:pPr algn="ctr"/>
            <a:r>
              <a:rPr lang="en-US" sz="3200" b="1" dirty="0"/>
              <a:t>A CPU With Just One Instruction!!!</a:t>
            </a:r>
            <a:r>
              <a:rPr lang="en-US" altLang="zh-CN" sz="3200" dirty="0">
                <a:latin typeface="Arial" panose="020B0604020202020204" pitchFamily="34" charset="0"/>
              </a:rPr>
              <a:t> </a:t>
            </a:r>
            <a:endParaRPr lang="zh-CN" altLang="en-US" sz="32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1066939" y="1155902"/>
            <a:ext cx="10261461" cy="5562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100000"/>
              </a:spcBef>
            </a:pPr>
            <a:r>
              <a:rPr lang="en-US" altLang="zh-CN" sz="2000" dirty="0">
                <a:latin typeface="Comic Sans MS" panose="030F0702030302020204" pitchFamily="66" charset="0"/>
              </a:rPr>
              <a:t>Gary Explains: </a:t>
            </a:r>
            <a:r>
              <a:rPr lang="en-US" altLang="zh-CN" sz="2000" dirty="0">
                <a:latin typeface="Comic Sans MS" panose="030F0702030302020204" pitchFamily="66" charset="0"/>
                <a:hlinkClick r:id="rId3"/>
              </a:rPr>
              <a:t>https://</a:t>
            </a:r>
            <a:r>
              <a:rPr lang="en-US" altLang="zh-CN" sz="2000" dirty="0" err="1">
                <a:latin typeface="Comic Sans MS" panose="030F0702030302020204" pitchFamily="66" charset="0"/>
                <a:hlinkClick r:id="rId3"/>
              </a:rPr>
              <a:t>youtu.be</a:t>
            </a:r>
            <a:r>
              <a:rPr lang="en-US" altLang="zh-CN" sz="2000" dirty="0">
                <a:latin typeface="Comic Sans MS" panose="030F0702030302020204" pitchFamily="66" charset="0"/>
                <a:hlinkClick r:id="rId3"/>
              </a:rPr>
              <a:t>/</a:t>
            </a:r>
            <a:r>
              <a:rPr lang="en-US" altLang="zh-CN" sz="2000" dirty="0" err="1">
                <a:latin typeface="Comic Sans MS" panose="030F0702030302020204" pitchFamily="66" charset="0"/>
                <a:hlinkClick r:id="rId3"/>
              </a:rPr>
              <a:t>jRZDnetjGuo</a:t>
            </a:r>
            <a:endParaRPr lang="en-US" altLang="zh-CN" sz="2000" dirty="0">
              <a:latin typeface="Comic Sans MS" panose="030F0702030302020204" pitchFamily="66" charset="0"/>
            </a:endParaRPr>
          </a:p>
        </p:txBody>
      </p:sp>
      <p:pic>
        <p:nvPicPr>
          <p:cNvPr id="4" name="Picture 3">
            <a:hlinkClick r:id="rId3"/>
            <a:extLst>
              <a:ext uri="{FF2B5EF4-FFF2-40B4-BE49-F238E27FC236}">
                <a16:creationId xmlns:a16="http://schemas.microsoft.com/office/drawing/2014/main" id="{4C1B587C-CBB5-C94E-A7CA-60C06E48F71B}"/>
              </a:ext>
            </a:extLst>
          </p:cNvPr>
          <p:cNvPicPr>
            <a:picLocks noChangeAspect="1"/>
          </p:cNvPicPr>
          <p:nvPr/>
        </p:nvPicPr>
        <p:blipFill>
          <a:blip r:embed="rId4"/>
          <a:stretch>
            <a:fillRect/>
          </a:stretch>
        </p:blipFill>
        <p:spPr>
          <a:xfrm>
            <a:off x="1644043" y="1499703"/>
            <a:ext cx="9437311" cy="4954348"/>
          </a:xfrm>
          <a:prstGeom prst="rect">
            <a:avLst/>
          </a:prstGeom>
        </p:spPr>
      </p:pic>
      <p:pic>
        <p:nvPicPr>
          <p:cNvPr id="5" name="Picture 4">
            <a:extLst>
              <a:ext uri="{FF2B5EF4-FFF2-40B4-BE49-F238E27FC236}">
                <a16:creationId xmlns:a16="http://schemas.microsoft.com/office/drawing/2014/main" id="{87D6AA5C-8DA8-5A4D-A910-9E31694A2396}"/>
              </a:ext>
            </a:extLst>
          </p:cNvPr>
          <p:cNvPicPr>
            <a:picLocks noChangeAspect="1"/>
          </p:cNvPicPr>
          <p:nvPr/>
        </p:nvPicPr>
        <p:blipFill>
          <a:blip r:embed="rId5"/>
          <a:stretch>
            <a:fillRect/>
          </a:stretch>
        </p:blipFill>
        <p:spPr>
          <a:xfrm>
            <a:off x="8995979" y="1155902"/>
            <a:ext cx="2445743" cy="2286442"/>
          </a:xfrm>
          <a:prstGeom prst="rect">
            <a:avLst/>
          </a:prstGeom>
        </p:spPr>
      </p:pic>
    </p:spTree>
    <p:extLst>
      <p:ext uri="{BB962C8B-B14F-4D97-AF65-F5344CB8AC3E}">
        <p14:creationId xmlns:p14="http://schemas.microsoft.com/office/powerpoint/2010/main" val="3850537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in Textbook</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40">
              <a:defRPr/>
            </a:pPr>
            <a:fld id="{00000000-1234-1234-1234-123412341234}" type="slidenum">
              <a:rPr lang="en" kern="0">
                <a:solidFill>
                  <a:srgbClr val="595959"/>
                </a:solidFill>
                <a:latin typeface="Arial"/>
                <a:cs typeface="Arial"/>
                <a:sym typeface="Arial"/>
              </a:rPr>
              <a:pPr defTabSz="1219140">
                <a:defRPr/>
              </a:pPr>
              <a:t>15</a:t>
            </a:fld>
            <a:endParaRPr lang="en" kern="0" dirty="0">
              <a:solidFill>
                <a:srgbClr val="595959"/>
              </a:solidFill>
              <a:latin typeface="Arial"/>
              <a:cs typeface="Arial"/>
              <a:sym typeface="Arial"/>
            </a:endParaRPr>
          </a:p>
        </p:txBody>
      </p:sp>
      <p:pic>
        <p:nvPicPr>
          <p:cNvPr id="5" name="Picture 4">
            <a:extLst>
              <a:ext uri="{FF2B5EF4-FFF2-40B4-BE49-F238E27FC236}">
                <a16:creationId xmlns:a16="http://schemas.microsoft.com/office/drawing/2014/main" id="{80C2B3A7-9623-F64E-B4C7-1DF324F81567}"/>
              </a:ext>
            </a:extLst>
          </p:cNvPr>
          <p:cNvPicPr>
            <a:picLocks noChangeAspect="1"/>
          </p:cNvPicPr>
          <p:nvPr/>
        </p:nvPicPr>
        <p:blipFill>
          <a:blip r:embed="rId2"/>
          <a:stretch>
            <a:fillRect/>
          </a:stretch>
        </p:blipFill>
        <p:spPr>
          <a:xfrm>
            <a:off x="1930800" y="1390761"/>
            <a:ext cx="3949192" cy="5096284"/>
          </a:xfrm>
          <a:prstGeom prst="rect">
            <a:avLst/>
          </a:prstGeom>
        </p:spPr>
      </p:pic>
      <p:pic>
        <p:nvPicPr>
          <p:cNvPr id="7" name="Picture 6">
            <a:extLst>
              <a:ext uri="{FF2B5EF4-FFF2-40B4-BE49-F238E27FC236}">
                <a16:creationId xmlns:a16="http://schemas.microsoft.com/office/drawing/2014/main" id="{D846AD94-6FF2-174A-A319-C24BF1714E88}"/>
              </a:ext>
            </a:extLst>
          </p:cNvPr>
          <p:cNvPicPr>
            <a:picLocks noChangeAspect="1"/>
          </p:cNvPicPr>
          <p:nvPr/>
        </p:nvPicPr>
        <p:blipFill>
          <a:blip r:embed="rId3"/>
          <a:stretch>
            <a:fillRect/>
          </a:stretch>
        </p:blipFill>
        <p:spPr>
          <a:xfrm>
            <a:off x="6312010" y="1390763"/>
            <a:ext cx="4075575" cy="5089829"/>
          </a:xfrm>
          <a:prstGeom prst="rect">
            <a:avLst/>
          </a:prstGeom>
        </p:spPr>
      </p:pic>
    </p:spTree>
    <p:extLst>
      <p:ext uri="{BB962C8B-B14F-4D97-AF65-F5344CB8AC3E}">
        <p14:creationId xmlns:p14="http://schemas.microsoft.com/office/powerpoint/2010/main" val="630613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0933" y="329103"/>
            <a:ext cx="8670258" cy="830997"/>
          </a:xfrm>
          <a:prstGeom prst="rect">
            <a:avLst/>
          </a:prstGeom>
          <a:noFill/>
        </p:spPr>
        <p:txBody>
          <a:bodyPr wrap="none" rtlCol="0">
            <a:spAutoFit/>
          </a:bodyPr>
          <a:lstStyle/>
          <a:p>
            <a:pPr algn="ctr" defTabSz="1219170">
              <a:buClr>
                <a:srgbClr val="000000"/>
              </a:buClr>
              <a:defRPr/>
            </a:pPr>
            <a:r>
              <a:rPr lang="en-US" sz="4800" dirty="0">
                <a:latin typeface="Calibri"/>
              </a:rPr>
              <a:t>Proposed Computational Thinking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16</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133359" y="1990272"/>
            <a:ext cx="9925282" cy="913199"/>
          </a:xfrm>
          <a:prstGeom prst="rect">
            <a:avLst/>
          </a:prstGeom>
          <a:solidFill>
            <a:schemeClr val="lt1"/>
          </a:solidFill>
        </p:spPr>
        <p:txBody>
          <a:bodyPr wrap="none" rtlCol="0">
            <a:spAutoFit/>
          </a:bodyPr>
          <a:lstStyle/>
          <a:p>
            <a:pPr algn="ctr"/>
            <a:r>
              <a:rPr lang="en-US" sz="2667" dirty="0"/>
              <a:t> A Namespace of Functions for the available Computing Devices </a:t>
            </a:r>
          </a:p>
          <a:p>
            <a:pPr algn="ctr"/>
            <a:r>
              <a:rPr lang="en-US" sz="2667" dirty="0"/>
              <a:t>that fit their respective application contexts.</a:t>
            </a:r>
            <a:endParaRPr lang="en-TW" sz="2667" dirty="0"/>
          </a:p>
        </p:txBody>
      </p:sp>
      <p:pic>
        <p:nvPicPr>
          <p:cNvPr id="944130" name="Picture 2" descr="Abacus - Wikipedia">
            <a:hlinkClick r:id="rId2"/>
            <a:extLst>
              <a:ext uri="{FF2B5EF4-FFF2-40B4-BE49-F238E27FC236}">
                <a16:creationId xmlns:a16="http://schemas.microsoft.com/office/drawing/2014/main" id="{074E546D-1886-5544-96A1-4B87EF1F0D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2682" y="3633999"/>
            <a:ext cx="3356579" cy="2519486"/>
          </a:xfrm>
          <a:prstGeom prst="rect">
            <a:avLst/>
          </a:prstGeom>
          <a:noFill/>
          <a:extLst>
            <a:ext uri="{909E8E84-426E-40DD-AFC4-6F175D3DCCD1}">
              <a14:hiddenFill xmlns:a14="http://schemas.microsoft.com/office/drawing/2010/main">
                <a:solidFill>
                  <a:srgbClr val="FFFFFF"/>
                </a:solidFill>
              </a14:hiddenFill>
            </a:ext>
          </a:extLst>
        </p:spPr>
      </p:pic>
      <p:pic>
        <p:nvPicPr>
          <p:cNvPr id="944132" name="Picture 4">
            <a:hlinkClick r:id="rId4"/>
            <a:extLst>
              <a:ext uri="{FF2B5EF4-FFF2-40B4-BE49-F238E27FC236}">
                <a16:creationId xmlns:a16="http://schemas.microsoft.com/office/drawing/2014/main" id="{F9F0FAF8-03F3-A34C-B3E4-D9B948131B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04439" y="3633999"/>
            <a:ext cx="4194879" cy="2516927"/>
          </a:xfrm>
          <a:prstGeom prst="rect">
            <a:avLst/>
          </a:prstGeom>
          <a:noFill/>
          <a:extLst>
            <a:ext uri="{909E8E84-426E-40DD-AFC4-6F175D3DCCD1}">
              <a14:hiddenFill xmlns:a14="http://schemas.microsoft.com/office/drawing/2010/main">
                <a:solidFill>
                  <a:srgbClr val="FFFFFF"/>
                </a:solidFill>
              </a14:hiddenFill>
            </a:ext>
          </a:extLst>
        </p:spPr>
      </p:pic>
      <p:pic>
        <p:nvPicPr>
          <p:cNvPr id="944134" name="Picture 6">
            <a:hlinkClick r:id="rId6"/>
            <a:extLst>
              <a:ext uri="{FF2B5EF4-FFF2-40B4-BE49-F238E27FC236}">
                <a16:creationId xmlns:a16="http://schemas.microsoft.com/office/drawing/2014/main" id="{1D079777-4580-4C45-B4D2-EA9EEBD3D11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567408" y="3787640"/>
            <a:ext cx="3057184" cy="220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084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8644" y="329103"/>
            <a:ext cx="8334846" cy="830997"/>
          </a:xfrm>
          <a:prstGeom prst="rect">
            <a:avLst/>
          </a:prstGeom>
          <a:noFill/>
        </p:spPr>
        <p:txBody>
          <a:bodyPr wrap="none" rtlCol="0">
            <a:spAutoFit/>
          </a:bodyPr>
          <a:lstStyle/>
          <a:p>
            <a:pPr algn="ctr" defTabSz="1219170">
              <a:buClr>
                <a:srgbClr val="000000"/>
              </a:buClr>
              <a:defRPr/>
            </a:pPr>
            <a:r>
              <a:rPr lang="en-US" sz="4800" dirty="0">
                <a:latin typeface="Calibri"/>
              </a:rPr>
              <a:t>Transistors as Maxwell’s Demons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17</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1857115" y="1295328"/>
            <a:ext cx="8477770" cy="1323632"/>
          </a:xfrm>
          <a:prstGeom prst="rect">
            <a:avLst/>
          </a:prstGeom>
          <a:solidFill>
            <a:schemeClr val="lt1"/>
          </a:solidFill>
        </p:spPr>
        <p:txBody>
          <a:bodyPr wrap="none" rtlCol="0">
            <a:spAutoFit/>
          </a:bodyPr>
          <a:lstStyle/>
          <a:p>
            <a:pPr algn="ctr"/>
            <a:r>
              <a:rPr lang="en-US" sz="2667" dirty="0"/>
              <a:t> A mechanism to control electrons (moving particles) to</a:t>
            </a:r>
          </a:p>
          <a:p>
            <a:pPr algn="ctr"/>
            <a:r>
              <a:rPr lang="en-US" sz="2667" dirty="0"/>
              <a:t>get through a gate or not.</a:t>
            </a:r>
          </a:p>
          <a:p>
            <a:pPr algn="ctr"/>
            <a:r>
              <a:rPr lang="en-US" sz="2667" dirty="0"/>
              <a:t>Governed by </a:t>
            </a:r>
            <a:r>
              <a:rPr lang="en-US" sz="2667" dirty="0">
                <a:hlinkClick r:id="rId2"/>
              </a:rPr>
              <a:t>Gibb’s Free Energy </a:t>
            </a:r>
            <a:r>
              <a:rPr lang="en-US" sz="2667" dirty="0"/>
              <a:t>equation:</a:t>
            </a:r>
            <a:endParaRPr lang="en-TW" sz="2667"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9DEC7E1-914C-9A42-8577-2C0BEFF56D05}"/>
                  </a:ext>
                </a:extLst>
              </p:cNvPr>
              <p:cNvSpPr txBox="1"/>
              <p:nvPr/>
            </p:nvSpPr>
            <p:spPr>
              <a:xfrm>
                <a:off x="3847061" y="2754188"/>
                <a:ext cx="405917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𝐺</m:t>
                      </m:r>
                      <m:r>
                        <a:rPr lang="en-US" sz="4000" b="0" i="1" smtClean="0">
                          <a:latin typeface="Cambria Math" panose="02040503050406030204" pitchFamily="18" charset="0"/>
                          <a:hlinkClick r:id="rId2"/>
                        </a:rPr>
                        <m:t>=</m:t>
                      </m:r>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𝐻</m:t>
                      </m:r>
                      <m:r>
                        <a:rPr lang="en-US" sz="4000" b="0" i="1" smtClean="0">
                          <a:latin typeface="Cambria Math" panose="02040503050406030204" pitchFamily="18" charset="0"/>
                          <a:hlinkClick r:id="rId2"/>
                        </a:rPr>
                        <m:t>−</m:t>
                      </m:r>
                      <m:r>
                        <a:rPr lang="en-US" sz="4000" b="0" i="1" smtClean="0">
                          <a:latin typeface="Cambria Math" panose="02040503050406030204" pitchFamily="18" charset="0"/>
                          <a:hlinkClick r:id="rId2"/>
                        </a:rPr>
                        <m:t>𝑇</m:t>
                      </m:r>
                      <m:r>
                        <m:rPr>
                          <m:sty m:val="p"/>
                        </m:rPr>
                        <a:rPr lang="en-US" sz="4000" b="0" i="0" smtClean="0">
                          <a:latin typeface="Cambria Math" panose="02040503050406030204" pitchFamily="18" charset="0"/>
                          <a:hlinkClick r:id="rId2"/>
                        </a:rPr>
                        <m:t>Δ</m:t>
                      </m:r>
                      <m:r>
                        <a:rPr lang="en-US" sz="4000" b="0" i="1" smtClean="0">
                          <a:latin typeface="Cambria Math" panose="02040503050406030204" pitchFamily="18" charset="0"/>
                          <a:hlinkClick r:id="rId2"/>
                        </a:rPr>
                        <m:t>𝑆</m:t>
                      </m:r>
                    </m:oMath>
                  </m:oMathPara>
                </a14:m>
                <a:endParaRPr lang="en-TW" dirty="0"/>
              </a:p>
            </p:txBody>
          </p:sp>
        </mc:Choice>
        <mc:Fallback xmlns="">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3847061" y="2754188"/>
                <a:ext cx="4059174" cy="615553"/>
              </a:xfrm>
              <a:prstGeom prst="rect">
                <a:avLst/>
              </a:prstGeom>
              <a:blipFill>
                <a:blip r:embed="rId3"/>
                <a:stretch>
                  <a:fillRect b="-8000"/>
                </a:stretch>
              </a:blipFill>
            </p:spPr>
            <p:txBody>
              <a:bodyPr/>
              <a:lstStyle/>
              <a:p>
                <a:r>
                  <a:rPr lang="en-TW">
                    <a:noFill/>
                  </a:rPr>
                  <a:t> </a:t>
                </a:r>
              </a:p>
            </p:txBody>
          </p:sp>
        </mc:Fallback>
      </mc:AlternateContent>
      <p:pic>
        <p:nvPicPr>
          <p:cNvPr id="5" name="Picture 4">
            <a:hlinkClick r:id="rId4"/>
            <a:extLst>
              <a:ext uri="{FF2B5EF4-FFF2-40B4-BE49-F238E27FC236}">
                <a16:creationId xmlns:a16="http://schemas.microsoft.com/office/drawing/2014/main" id="{8562928A-2DBF-104E-A941-2AF6DD65F77F}"/>
              </a:ext>
            </a:extLst>
          </p:cNvPr>
          <p:cNvPicPr>
            <a:picLocks noChangeAspect="1"/>
          </p:cNvPicPr>
          <p:nvPr/>
        </p:nvPicPr>
        <p:blipFill>
          <a:blip r:embed="rId5"/>
          <a:stretch>
            <a:fillRect/>
          </a:stretch>
        </p:blipFill>
        <p:spPr>
          <a:xfrm>
            <a:off x="5960468" y="3504969"/>
            <a:ext cx="5815330" cy="2933397"/>
          </a:xfrm>
          <a:prstGeom prst="rect">
            <a:avLst/>
          </a:prstGeom>
        </p:spPr>
      </p:pic>
      <p:pic>
        <p:nvPicPr>
          <p:cNvPr id="6" name="Picture 5">
            <a:extLst>
              <a:ext uri="{FF2B5EF4-FFF2-40B4-BE49-F238E27FC236}">
                <a16:creationId xmlns:a16="http://schemas.microsoft.com/office/drawing/2014/main" id="{AC91709C-F96C-D949-8AA6-8243B36D3F46}"/>
              </a:ext>
            </a:extLst>
          </p:cNvPr>
          <p:cNvPicPr>
            <a:picLocks noChangeAspect="1"/>
          </p:cNvPicPr>
          <p:nvPr/>
        </p:nvPicPr>
        <p:blipFill>
          <a:blip r:embed="rId6"/>
          <a:stretch>
            <a:fillRect/>
          </a:stretch>
        </p:blipFill>
        <p:spPr>
          <a:xfrm>
            <a:off x="500022" y="3930295"/>
            <a:ext cx="5237694" cy="1848598"/>
          </a:xfrm>
          <a:prstGeom prst="rect">
            <a:avLst/>
          </a:prstGeom>
        </p:spPr>
      </p:pic>
    </p:spTree>
    <p:extLst>
      <p:ext uri="{BB962C8B-B14F-4D97-AF65-F5344CB8AC3E}">
        <p14:creationId xmlns:p14="http://schemas.microsoft.com/office/powerpoint/2010/main" val="574644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6905" y="329103"/>
            <a:ext cx="6578340" cy="830997"/>
          </a:xfrm>
          <a:prstGeom prst="rect">
            <a:avLst/>
          </a:prstGeom>
          <a:noFill/>
        </p:spPr>
        <p:txBody>
          <a:bodyPr wrap="none" rtlCol="0">
            <a:spAutoFit/>
          </a:bodyPr>
          <a:lstStyle/>
          <a:p>
            <a:pPr algn="ctr" defTabSz="1219170">
              <a:buClr>
                <a:srgbClr val="000000"/>
              </a:buClr>
              <a:defRPr/>
            </a:pPr>
            <a:r>
              <a:rPr lang="en-US" sz="4800" dirty="0">
                <a:latin typeface="Calibri"/>
              </a:rPr>
              <a:t>Gibb’s Free Energy states: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18</a:t>
            </a:fld>
            <a:endParaRPr lang="en-US" dirty="0">
              <a:solidFill>
                <a:prstClr val="black">
                  <a:tint val="75000"/>
                </a:prstClr>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9DEC7E1-914C-9A42-8577-2C0BEFF56D05}"/>
                  </a:ext>
                </a:extLst>
              </p:cNvPr>
              <p:cNvSpPr txBox="1"/>
              <p:nvPr/>
            </p:nvSpPr>
            <p:spPr>
              <a:xfrm>
                <a:off x="3930881" y="1196542"/>
                <a:ext cx="4059174"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𝐺</m:t>
                      </m:r>
                      <m:r>
                        <a:rPr lang="en-US" sz="4000" b="0" i="1" smtClean="0">
                          <a:latin typeface="Cambria Math" panose="02040503050406030204" pitchFamily="18" charset="0"/>
                        </a:rPr>
                        <m:t>=</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𝐻</m:t>
                      </m:r>
                      <m:r>
                        <a:rPr lang="en-US" sz="4000" b="0" i="1" smtClean="0">
                          <a:latin typeface="Cambria Math" panose="02040503050406030204" pitchFamily="18" charset="0"/>
                        </a:rPr>
                        <m:t>−</m:t>
                      </m:r>
                      <m:r>
                        <a:rPr lang="en-US" sz="4000" b="0" i="1" smtClean="0">
                          <a:latin typeface="Cambria Math" panose="02040503050406030204" pitchFamily="18" charset="0"/>
                        </a:rPr>
                        <m:t>𝑇</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𝑆</m:t>
                      </m:r>
                    </m:oMath>
                  </m:oMathPara>
                </a14:m>
                <a:endParaRPr lang="en-TW" dirty="0"/>
              </a:p>
            </p:txBody>
          </p:sp>
        </mc:Choice>
        <mc:Fallback xmlns="">
          <p:sp>
            <p:nvSpPr>
              <p:cNvPr id="4" name="TextBox 3">
                <a:extLst>
                  <a:ext uri="{FF2B5EF4-FFF2-40B4-BE49-F238E27FC236}">
                    <a16:creationId xmlns:a16="http://schemas.microsoft.com/office/drawing/2014/main" id="{69DEC7E1-914C-9A42-8577-2C0BEFF56D05}"/>
                  </a:ext>
                </a:extLst>
              </p:cNvPr>
              <p:cNvSpPr txBox="1">
                <a:spLocks noRot="1" noChangeAspect="1" noMove="1" noResize="1" noEditPoints="1" noAdjustHandles="1" noChangeArrowheads="1" noChangeShapeType="1" noTextEdit="1"/>
              </p:cNvSpPr>
              <p:nvPr/>
            </p:nvSpPr>
            <p:spPr>
              <a:xfrm>
                <a:off x="3930881" y="1196542"/>
                <a:ext cx="4059174" cy="615553"/>
              </a:xfrm>
              <a:prstGeom prst="rect">
                <a:avLst/>
              </a:prstGeom>
              <a:blipFill>
                <a:blip r:embed="rId2"/>
                <a:stretch>
                  <a:fillRect b="-8163"/>
                </a:stretch>
              </a:blipFill>
            </p:spPr>
            <p:txBody>
              <a:bodyPr/>
              <a:lstStyle/>
              <a:p>
                <a:r>
                  <a:rPr lang="en-TW">
                    <a:noFill/>
                  </a:rPr>
                  <a:t> </a:t>
                </a:r>
              </a:p>
            </p:txBody>
          </p:sp>
        </mc:Fallback>
      </mc:AlternateContent>
      <p:graphicFrame>
        <p:nvGraphicFramePr>
          <p:cNvPr id="7" name="Table 6">
            <a:extLst>
              <a:ext uri="{FF2B5EF4-FFF2-40B4-BE49-F238E27FC236}">
                <a16:creationId xmlns:a16="http://schemas.microsoft.com/office/drawing/2014/main" id="{B52C40C5-155D-8D44-AC34-09CE9F013FE0}"/>
              </a:ext>
            </a:extLst>
          </p:cNvPr>
          <p:cNvGraphicFramePr>
            <a:graphicFrameLocks noGrp="1"/>
          </p:cNvGraphicFramePr>
          <p:nvPr>
            <p:extLst>
              <p:ext uri="{D42A27DB-BD31-4B8C-83A1-F6EECF244321}">
                <p14:modId xmlns:p14="http://schemas.microsoft.com/office/powerpoint/2010/main" val="678507037"/>
              </p:ext>
            </p:extLst>
          </p:nvPr>
        </p:nvGraphicFramePr>
        <p:xfrm>
          <a:off x="2796991" y="1953788"/>
          <a:ext cx="7341564" cy="2070200"/>
        </p:xfrm>
        <a:graphic>
          <a:graphicData uri="http://schemas.openxmlformats.org/drawingml/2006/table">
            <a:tbl>
              <a:tblPr/>
              <a:tblGrid>
                <a:gridCol w="1539163">
                  <a:extLst>
                    <a:ext uri="{9D8B030D-6E8A-4147-A177-3AD203B41FA5}">
                      <a16:colId xmlns:a16="http://schemas.microsoft.com/office/drawing/2014/main" val="1279830210"/>
                    </a:ext>
                  </a:extLst>
                </a:gridCol>
                <a:gridCol w="1844553">
                  <a:extLst>
                    <a:ext uri="{9D8B030D-6E8A-4147-A177-3AD203B41FA5}">
                      <a16:colId xmlns:a16="http://schemas.microsoft.com/office/drawing/2014/main" val="1547810821"/>
                    </a:ext>
                  </a:extLst>
                </a:gridCol>
                <a:gridCol w="1734612">
                  <a:extLst>
                    <a:ext uri="{9D8B030D-6E8A-4147-A177-3AD203B41FA5}">
                      <a16:colId xmlns:a16="http://schemas.microsoft.com/office/drawing/2014/main" val="515107550"/>
                    </a:ext>
                  </a:extLst>
                </a:gridCol>
                <a:gridCol w="2223236">
                  <a:extLst>
                    <a:ext uri="{9D8B030D-6E8A-4147-A177-3AD203B41FA5}">
                      <a16:colId xmlns:a16="http://schemas.microsoft.com/office/drawing/2014/main" val="3258769583"/>
                    </a:ext>
                  </a:extLst>
                </a:gridCol>
              </a:tblGrid>
              <a:tr h="414040">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G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H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a:solidFill>
                            <a:srgbClr val="666666"/>
                          </a:solidFill>
                          <a:effectLst/>
                          <a:latin typeface="Droid Serif"/>
                        </a:rPr>
                        <a:t>Sign of </a:t>
                      </a:r>
                      <a:r>
                        <a:rPr lang="el-GR" sz="1600" b="0" i="0" u="none" strike="noStrike">
                          <a:solidFill>
                            <a:srgbClr val="666666"/>
                          </a:solidFill>
                          <a:effectLst/>
                          <a:latin typeface="Droid Serif"/>
                        </a:rPr>
                        <a:t>Δ</a:t>
                      </a:r>
                      <a:r>
                        <a:rPr lang="en-US" sz="1600" b="0" i="0" u="none" strike="noStrike">
                          <a:solidFill>
                            <a:srgbClr val="666666"/>
                          </a:solidFill>
                          <a:effectLst/>
                          <a:latin typeface="Droid Serif"/>
                        </a:rPr>
                        <a:t>S    </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600" b="0" i="0" u="none" strike="noStrike" dirty="0">
                          <a:solidFill>
                            <a:srgbClr val="666666"/>
                          </a:solidFill>
                          <a:effectLst/>
                          <a:latin typeface="Droid Serif"/>
                        </a:rPr>
                        <a:t>Process Type</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4144990"/>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666666"/>
                          </a:solidFill>
                          <a:effectLst/>
                          <a:latin typeface="Droid Serif"/>
                        </a:rPr>
                        <a:t>Spontaneous</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965543"/>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Either way</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Spontaneous when Cold</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3153575"/>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Either way</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Spontaneous when Hot</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1523347"/>
                  </a:ext>
                </a:extLst>
              </a:tr>
              <a:tr h="414040">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Positive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a:solidFill>
                            <a:srgbClr val="666666"/>
                          </a:solidFill>
                          <a:effectLst/>
                          <a:latin typeface="Droid Serif"/>
                        </a:rPr>
                        <a:t>Negative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666666"/>
                          </a:solidFill>
                          <a:effectLst/>
                          <a:latin typeface="Droid Serif"/>
                        </a:rPr>
                        <a:t>Non-Spontaneous</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781844"/>
                  </a:ext>
                </a:extLst>
              </a:tr>
            </a:tbl>
          </a:graphicData>
        </a:graphic>
      </p:graphicFrame>
      <p:sp>
        <p:nvSpPr>
          <p:cNvPr id="9" name="TextBox 8">
            <a:extLst>
              <a:ext uri="{FF2B5EF4-FFF2-40B4-BE49-F238E27FC236}">
                <a16:creationId xmlns:a16="http://schemas.microsoft.com/office/drawing/2014/main" id="{51203C5D-584E-634A-BC97-36A474658BC5}"/>
              </a:ext>
            </a:extLst>
          </p:cNvPr>
          <p:cNvSpPr txBox="1"/>
          <p:nvPr/>
        </p:nvSpPr>
        <p:spPr>
          <a:xfrm>
            <a:off x="34197" y="2665722"/>
            <a:ext cx="2877711" cy="646331"/>
          </a:xfrm>
          <a:prstGeom prst="rect">
            <a:avLst/>
          </a:prstGeom>
          <a:noFill/>
        </p:spPr>
        <p:txBody>
          <a:bodyPr wrap="none" rtlCol="0">
            <a:spAutoFit/>
          </a:bodyPr>
          <a:lstStyle/>
          <a:p>
            <a:r>
              <a:rPr lang="en-TW" dirty="0"/>
              <a:t>Spontaenous =</a:t>
            </a:r>
          </a:p>
          <a:p>
            <a:r>
              <a:rPr lang="en-TW" dirty="0"/>
              <a:t>Deterministic, guaranteed.</a:t>
            </a:r>
          </a:p>
        </p:txBody>
      </p:sp>
      <p:graphicFrame>
        <p:nvGraphicFramePr>
          <p:cNvPr id="10" name="Table 9">
            <a:extLst>
              <a:ext uri="{FF2B5EF4-FFF2-40B4-BE49-F238E27FC236}">
                <a16:creationId xmlns:a16="http://schemas.microsoft.com/office/drawing/2014/main" id="{CEEBAE41-F799-344B-ACB0-EAE5FB0676F5}"/>
              </a:ext>
            </a:extLst>
          </p:cNvPr>
          <p:cNvGraphicFramePr>
            <a:graphicFrameLocks noGrp="1"/>
          </p:cNvGraphicFramePr>
          <p:nvPr>
            <p:extLst>
              <p:ext uri="{D42A27DB-BD31-4B8C-83A1-F6EECF244321}">
                <p14:modId xmlns:p14="http://schemas.microsoft.com/office/powerpoint/2010/main" val="933190839"/>
              </p:ext>
            </p:extLst>
          </p:nvPr>
        </p:nvGraphicFramePr>
        <p:xfrm>
          <a:off x="2806905" y="4188258"/>
          <a:ext cx="7331650" cy="2218025"/>
        </p:xfrm>
        <a:graphic>
          <a:graphicData uri="http://schemas.openxmlformats.org/drawingml/2006/table">
            <a:tbl>
              <a:tblPr/>
              <a:tblGrid>
                <a:gridCol w="1341899">
                  <a:extLst>
                    <a:ext uri="{9D8B030D-6E8A-4147-A177-3AD203B41FA5}">
                      <a16:colId xmlns:a16="http://schemas.microsoft.com/office/drawing/2014/main" val="3336157565"/>
                    </a:ext>
                  </a:extLst>
                </a:gridCol>
                <a:gridCol w="1537085">
                  <a:extLst>
                    <a:ext uri="{9D8B030D-6E8A-4147-A177-3AD203B41FA5}">
                      <a16:colId xmlns:a16="http://schemas.microsoft.com/office/drawing/2014/main" val="2625716032"/>
                    </a:ext>
                  </a:extLst>
                </a:gridCol>
                <a:gridCol w="1476089">
                  <a:extLst>
                    <a:ext uri="{9D8B030D-6E8A-4147-A177-3AD203B41FA5}">
                      <a16:colId xmlns:a16="http://schemas.microsoft.com/office/drawing/2014/main" val="4124891211"/>
                    </a:ext>
                  </a:extLst>
                </a:gridCol>
                <a:gridCol w="2976577">
                  <a:extLst>
                    <a:ext uri="{9D8B030D-6E8A-4147-A177-3AD203B41FA5}">
                      <a16:colId xmlns:a16="http://schemas.microsoft.com/office/drawing/2014/main" val="3132745322"/>
                    </a:ext>
                  </a:extLst>
                </a:gridCol>
              </a:tblGrid>
              <a:tr h="443605">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H</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S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Sign of </a:t>
                      </a:r>
                      <a:r>
                        <a:rPr lang="el-GR" sz="1100" b="0" i="0" u="none" strike="noStrike">
                          <a:solidFill>
                            <a:srgbClr val="666666"/>
                          </a:solidFill>
                          <a:effectLst/>
                          <a:latin typeface="Droid Serif"/>
                        </a:rPr>
                        <a:t>Δ</a:t>
                      </a:r>
                      <a:r>
                        <a:rPr lang="en-US" sz="1100" b="0" i="0" u="none" strike="noStrike">
                          <a:solidFill>
                            <a:srgbClr val="666666"/>
                          </a:solidFill>
                          <a:effectLst/>
                          <a:latin typeface="Droid Serif"/>
                        </a:rPr>
                        <a:t>G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rtl="0" fontAlgn="t">
                        <a:spcBef>
                          <a:spcPts val="1000"/>
                        </a:spcBef>
                        <a:spcAft>
                          <a:spcPts val="0"/>
                        </a:spcAft>
                      </a:pPr>
                      <a:r>
                        <a:rPr lang="en-US" sz="1100" b="0" i="0" u="none" strike="noStrike">
                          <a:solidFill>
                            <a:srgbClr val="666666"/>
                          </a:solidFill>
                          <a:effectLst/>
                          <a:latin typeface="Droid Serif"/>
                        </a:rPr>
                        <a:t>Universal Gates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18778634"/>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=1,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275585"/>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=0,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139730"/>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a:solidFill>
                            <a:srgbClr val="666666"/>
                          </a:solidFill>
                          <a:effectLst/>
                          <a:latin typeface="Droid Serif"/>
                        </a:rPr>
                        <a:t>A or Not B</a:t>
                      </a:r>
                      <a:r>
                        <a:rPr lang="en-US" sz="1100" b="0" i="0" u="none" strike="noStrike">
                          <a:solidFill>
                            <a:srgbClr val="666666"/>
                          </a:solidFill>
                          <a:effectLst/>
                          <a:latin typeface="Droid Serif"/>
                        </a:rPr>
                        <a:t>=1, </a:t>
                      </a:r>
                      <a:r>
                        <a:rPr lang="en-US" sz="1100" b="1" i="1" u="none" strike="noStrike">
                          <a:solidFill>
                            <a:srgbClr val="666666"/>
                          </a:solidFill>
                          <a:effectLst/>
                          <a:latin typeface="Droid Serif"/>
                        </a:rPr>
                        <a:t>A and Not B</a:t>
                      </a:r>
                      <a:r>
                        <a:rPr lang="en-US" sz="1100" b="0" i="0" u="none" strike="noStrike">
                          <a:solidFill>
                            <a:srgbClr val="666666"/>
                          </a:solidFill>
                          <a:effectLst/>
                          <a:latin typeface="Droid Serif"/>
                        </a:rPr>
                        <a:t>=1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7117410"/>
                  </a:ext>
                </a:extLst>
              </a:tr>
              <a:tr h="443605">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100" b="0" i="0" u="none" strike="noStrike">
                          <a:solidFill>
                            <a:srgbClr val="666666"/>
                          </a:solidFill>
                          <a:effectLst/>
                          <a:latin typeface="Droid Serif"/>
                        </a:rPr>
                        <a:t>?</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100" b="1" i="1" u="none" strike="noStrike" dirty="0">
                          <a:solidFill>
                            <a:srgbClr val="666666"/>
                          </a:solidFill>
                          <a:effectLst/>
                          <a:latin typeface="Droid Serif"/>
                        </a:rPr>
                        <a:t>A or Not B</a:t>
                      </a:r>
                      <a:r>
                        <a:rPr lang="en-US" sz="1100" b="0" i="0" u="none" strike="noStrike" dirty="0">
                          <a:solidFill>
                            <a:srgbClr val="666666"/>
                          </a:solidFill>
                          <a:effectLst/>
                          <a:latin typeface="Droid Serif"/>
                        </a:rPr>
                        <a:t>=1, </a:t>
                      </a:r>
                      <a:r>
                        <a:rPr lang="en-US" sz="1100" b="1" i="1" u="none" strike="noStrike" dirty="0">
                          <a:solidFill>
                            <a:srgbClr val="666666"/>
                          </a:solidFill>
                          <a:effectLst/>
                          <a:latin typeface="Droid Serif"/>
                        </a:rPr>
                        <a:t>A and Not B</a:t>
                      </a:r>
                      <a:r>
                        <a:rPr lang="en-US" sz="1100" b="0" i="0" u="none" strike="noStrike" dirty="0">
                          <a:solidFill>
                            <a:srgbClr val="666666"/>
                          </a:solidFill>
                          <a:effectLst/>
                          <a:latin typeface="Droid Serif"/>
                        </a:rPr>
                        <a:t>=0</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221491"/>
                  </a:ext>
                </a:extLst>
              </a:tr>
            </a:tbl>
          </a:graphicData>
        </a:graphic>
      </p:graphicFrame>
      <p:sp>
        <p:nvSpPr>
          <p:cNvPr id="13" name="TextBox 12">
            <a:extLst>
              <a:ext uri="{FF2B5EF4-FFF2-40B4-BE49-F238E27FC236}">
                <a16:creationId xmlns:a16="http://schemas.microsoft.com/office/drawing/2014/main" id="{1D1B8272-4736-A147-810E-AD1F4F1314E3}"/>
              </a:ext>
            </a:extLst>
          </p:cNvPr>
          <p:cNvSpPr txBox="1"/>
          <p:nvPr/>
        </p:nvSpPr>
        <p:spPr>
          <a:xfrm>
            <a:off x="130376" y="4420107"/>
            <a:ext cx="2685351" cy="1754326"/>
          </a:xfrm>
          <a:prstGeom prst="rect">
            <a:avLst/>
          </a:prstGeom>
          <a:noFill/>
        </p:spPr>
        <p:txBody>
          <a:bodyPr wrap="none" rtlCol="0">
            <a:spAutoFit/>
          </a:bodyPr>
          <a:lstStyle/>
          <a:p>
            <a:r>
              <a:rPr lang="en-TW" dirty="0"/>
              <a:t>Turning +/- into 1/0, </a:t>
            </a:r>
          </a:p>
          <a:p>
            <a:r>
              <a:rPr lang="en-TW" dirty="0"/>
              <a:t>we get a Truth Table,</a:t>
            </a:r>
          </a:p>
          <a:p>
            <a:r>
              <a:rPr lang="en-US" dirty="0"/>
              <a:t>W</a:t>
            </a:r>
            <a:r>
              <a:rPr lang="en-TW" dirty="0"/>
              <a:t>here </a:t>
            </a:r>
          </a:p>
          <a:p>
            <a:r>
              <a:rPr lang="en-TW" dirty="0"/>
              <a:t>the first two columns are</a:t>
            </a:r>
          </a:p>
          <a:p>
            <a:r>
              <a:rPr lang="en-US" dirty="0"/>
              <a:t>I</a:t>
            </a:r>
            <a:r>
              <a:rPr lang="en-TW" dirty="0"/>
              <a:t>nputs, </a:t>
            </a:r>
          </a:p>
          <a:p>
            <a:r>
              <a:rPr lang="en-TW" dirty="0"/>
              <a:t>the third is the output</a:t>
            </a:r>
          </a:p>
        </p:txBody>
      </p:sp>
    </p:spTree>
    <p:extLst>
      <p:ext uri="{BB962C8B-B14F-4D97-AF65-F5344CB8AC3E}">
        <p14:creationId xmlns:p14="http://schemas.microsoft.com/office/powerpoint/2010/main" val="1760035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8530" y="329103"/>
            <a:ext cx="8315097" cy="830997"/>
          </a:xfrm>
          <a:prstGeom prst="rect">
            <a:avLst/>
          </a:prstGeom>
          <a:noFill/>
        </p:spPr>
        <p:txBody>
          <a:bodyPr wrap="none" rtlCol="0">
            <a:spAutoFit/>
          </a:bodyPr>
          <a:lstStyle/>
          <a:p>
            <a:pPr algn="ctr" defTabSz="1219170">
              <a:buClr>
                <a:srgbClr val="000000"/>
              </a:buClr>
              <a:defRPr/>
            </a:pPr>
            <a:r>
              <a:rPr lang="en-US" sz="4800" dirty="0">
                <a:latin typeface="Calibri"/>
              </a:rPr>
              <a:t>Think of Universal Logic Gates as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19</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3853256" y="1506741"/>
            <a:ext cx="4485522" cy="1323632"/>
          </a:xfrm>
          <a:prstGeom prst="rect">
            <a:avLst/>
          </a:prstGeom>
          <a:solidFill>
            <a:schemeClr val="lt1"/>
          </a:solidFill>
        </p:spPr>
        <p:txBody>
          <a:bodyPr wrap="none" rtlCol="0">
            <a:spAutoFit/>
          </a:bodyPr>
          <a:lstStyle/>
          <a:p>
            <a:pPr algn="ctr"/>
            <a:r>
              <a:rPr lang="en-US" sz="2667" dirty="0"/>
              <a:t> Anti-Symmetric Functions.</a:t>
            </a:r>
          </a:p>
          <a:p>
            <a:pPr algn="ctr"/>
            <a:endParaRPr lang="en-US" sz="2667" dirty="0"/>
          </a:p>
          <a:p>
            <a:pPr algn="ctr"/>
            <a:r>
              <a:rPr lang="en-US" sz="2667" dirty="0"/>
              <a:t>Non-even, or Odd Functions</a:t>
            </a:r>
          </a:p>
        </p:txBody>
      </p:sp>
      <p:graphicFrame>
        <p:nvGraphicFramePr>
          <p:cNvPr id="4" name="Table 3">
            <a:extLst>
              <a:ext uri="{FF2B5EF4-FFF2-40B4-BE49-F238E27FC236}">
                <a16:creationId xmlns:a16="http://schemas.microsoft.com/office/drawing/2014/main" id="{92944EE6-7406-1C4D-8FB4-25C795B49290}"/>
              </a:ext>
            </a:extLst>
          </p:cNvPr>
          <p:cNvGraphicFramePr>
            <a:graphicFrameLocks noGrp="1"/>
          </p:cNvGraphicFramePr>
          <p:nvPr>
            <p:extLst>
              <p:ext uri="{D42A27DB-BD31-4B8C-83A1-F6EECF244321}">
                <p14:modId xmlns:p14="http://schemas.microsoft.com/office/powerpoint/2010/main" val="3743345682"/>
              </p:ext>
            </p:extLst>
          </p:nvPr>
        </p:nvGraphicFramePr>
        <p:xfrm>
          <a:off x="8675077" y="1160099"/>
          <a:ext cx="3329078" cy="1899920"/>
        </p:xfrm>
        <a:graphic>
          <a:graphicData uri="http://schemas.openxmlformats.org/drawingml/2006/table">
            <a:tbl>
              <a:tblPr/>
              <a:tblGrid>
                <a:gridCol w="237909">
                  <a:extLst>
                    <a:ext uri="{9D8B030D-6E8A-4147-A177-3AD203B41FA5}">
                      <a16:colId xmlns:a16="http://schemas.microsoft.com/office/drawing/2014/main" val="1719949047"/>
                    </a:ext>
                  </a:extLst>
                </a:gridCol>
                <a:gridCol w="265574">
                  <a:extLst>
                    <a:ext uri="{9D8B030D-6E8A-4147-A177-3AD203B41FA5}">
                      <a16:colId xmlns:a16="http://schemas.microsoft.com/office/drawing/2014/main" val="210217079"/>
                    </a:ext>
                  </a:extLst>
                </a:gridCol>
                <a:gridCol w="520082">
                  <a:extLst>
                    <a:ext uri="{9D8B030D-6E8A-4147-A177-3AD203B41FA5}">
                      <a16:colId xmlns:a16="http://schemas.microsoft.com/office/drawing/2014/main" val="3058161488"/>
                    </a:ext>
                  </a:extLst>
                </a:gridCol>
                <a:gridCol w="475820">
                  <a:extLst>
                    <a:ext uri="{9D8B030D-6E8A-4147-A177-3AD203B41FA5}">
                      <a16:colId xmlns:a16="http://schemas.microsoft.com/office/drawing/2014/main" val="2869884615"/>
                    </a:ext>
                  </a:extLst>
                </a:gridCol>
                <a:gridCol w="492418">
                  <a:extLst>
                    <a:ext uri="{9D8B030D-6E8A-4147-A177-3AD203B41FA5}">
                      <a16:colId xmlns:a16="http://schemas.microsoft.com/office/drawing/2014/main" val="1440395238"/>
                    </a:ext>
                  </a:extLst>
                </a:gridCol>
                <a:gridCol w="475820">
                  <a:extLst>
                    <a:ext uri="{9D8B030D-6E8A-4147-A177-3AD203B41FA5}">
                      <a16:colId xmlns:a16="http://schemas.microsoft.com/office/drawing/2014/main" val="1128812500"/>
                    </a:ext>
                  </a:extLst>
                </a:gridCol>
                <a:gridCol w="437090">
                  <a:extLst>
                    <a:ext uri="{9D8B030D-6E8A-4147-A177-3AD203B41FA5}">
                      <a16:colId xmlns:a16="http://schemas.microsoft.com/office/drawing/2014/main" val="1804128481"/>
                    </a:ext>
                  </a:extLst>
                </a:gridCol>
                <a:gridCol w="424365">
                  <a:extLst>
                    <a:ext uri="{9D8B030D-6E8A-4147-A177-3AD203B41FA5}">
                      <a16:colId xmlns:a16="http://schemas.microsoft.com/office/drawing/2014/main" val="565161167"/>
                    </a:ext>
                  </a:extLst>
                </a:gridCol>
              </a:tblGrid>
              <a:tr h="488504">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dirty="0">
                          <a:solidFill>
                            <a:srgbClr val="000000"/>
                          </a:solidFill>
                          <a:effectLst/>
                          <a:latin typeface="Arial" panose="020B0604020202020204" pitchFamily="34" charset="0"/>
                        </a:rPr>
                        <a:t>Not(A and B)</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and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B and Not(A)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A or Not(B)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900" b="0" i="0" u="none" strike="noStrike">
                          <a:solidFill>
                            <a:srgbClr val="000000"/>
                          </a:solidFill>
                          <a:effectLst/>
                          <a:latin typeface="Arial" panose="020B0604020202020204" pitchFamily="34" charset="0"/>
                        </a:rPr>
                        <a:t>Not(A) or 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185819"/>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1774374"/>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906704"/>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7150009"/>
                  </a:ext>
                </a:extLst>
              </a:tr>
              <a:tr h="308771">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1</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0</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a:solidFill>
                            <a:srgbClr val="000000"/>
                          </a:solidFill>
                          <a:effectLst/>
                          <a:latin typeface="Arial" panose="020B0604020202020204" pitchFamily="34" charset="0"/>
                        </a:rPr>
                        <a:t>0</a:t>
                      </a:r>
                      <a:endParaRPr lang="en-TW">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TW" sz="1400" b="0" i="0" u="none" strike="noStrike" dirty="0">
                          <a:solidFill>
                            <a:srgbClr val="000000"/>
                          </a:solidFill>
                          <a:effectLst/>
                          <a:latin typeface="Arial" panose="020B0604020202020204" pitchFamily="34" charset="0"/>
                        </a:rPr>
                        <a:t>1</a:t>
                      </a:r>
                      <a:endParaRPr lang="en-TW"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8309951"/>
                  </a:ext>
                </a:extLst>
              </a:tr>
            </a:tbl>
          </a:graphicData>
        </a:graphic>
      </p:graphicFrame>
      <p:grpSp>
        <p:nvGrpSpPr>
          <p:cNvPr id="7" name="Group 6">
            <a:extLst>
              <a:ext uri="{FF2B5EF4-FFF2-40B4-BE49-F238E27FC236}">
                <a16:creationId xmlns:a16="http://schemas.microsoft.com/office/drawing/2014/main" id="{00D884C7-CB66-4140-AA4D-0C9A3EA374D3}"/>
              </a:ext>
            </a:extLst>
          </p:cNvPr>
          <p:cNvGrpSpPr/>
          <p:nvPr/>
        </p:nvGrpSpPr>
        <p:grpSpPr>
          <a:xfrm>
            <a:off x="6554633" y="4698016"/>
            <a:ext cx="5221165" cy="1632508"/>
            <a:chOff x="6554633" y="4698016"/>
            <a:chExt cx="5221165" cy="1632508"/>
          </a:xfrm>
        </p:grpSpPr>
        <p:pic>
          <p:nvPicPr>
            <p:cNvPr id="5" name="Picture 4">
              <a:hlinkClick r:id="rId3"/>
              <a:extLst>
                <a:ext uri="{FF2B5EF4-FFF2-40B4-BE49-F238E27FC236}">
                  <a16:creationId xmlns:a16="http://schemas.microsoft.com/office/drawing/2014/main" id="{502351F0-6FFE-3442-A4F2-46B9D69A53DF}"/>
                </a:ext>
              </a:extLst>
            </p:cNvPr>
            <p:cNvPicPr>
              <a:picLocks noChangeAspect="1"/>
            </p:cNvPicPr>
            <p:nvPr/>
          </p:nvPicPr>
          <p:blipFill>
            <a:blip r:embed="rId4"/>
            <a:stretch>
              <a:fillRect/>
            </a:stretch>
          </p:blipFill>
          <p:spPr>
            <a:xfrm>
              <a:off x="6554633" y="4698016"/>
              <a:ext cx="5221165" cy="1409777"/>
            </a:xfrm>
            <a:prstGeom prst="rect">
              <a:avLst/>
            </a:prstGeom>
          </p:spPr>
        </p:pic>
        <p:sp>
          <p:nvSpPr>
            <p:cNvPr id="6" name="TextBox 5">
              <a:extLst>
                <a:ext uri="{FF2B5EF4-FFF2-40B4-BE49-F238E27FC236}">
                  <a16:creationId xmlns:a16="http://schemas.microsoft.com/office/drawing/2014/main" id="{786A3D30-66A8-5B46-A551-DB23F25200A9}"/>
                </a:ext>
              </a:extLst>
            </p:cNvPr>
            <p:cNvSpPr txBox="1"/>
            <p:nvPr/>
          </p:nvSpPr>
          <p:spPr>
            <a:xfrm>
              <a:off x="7467812" y="6022747"/>
              <a:ext cx="4079630" cy="307777"/>
            </a:xfrm>
            <a:prstGeom prst="rect">
              <a:avLst/>
            </a:prstGeom>
            <a:noFill/>
          </p:spPr>
          <p:txBody>
            <a:bodyPr wrap="square" rtlCol="0">
              <a:spAutoFit/>
            </a:bodyPr>
            <a:lstStyle/>
            <a:p>
              <a:r>
                <a:rPr lang="en-US" sz="1400" b="1" dirty="0"/>
                <a:t>Course note of Prof. </a:t>
              </a:r>
              <a:r>
                <a:rPr lang="en-US" sz="1400" b="1" dirty="0">
                  <a:hlinkClick r:id="rId5"/>
                </a:rPr>
                <a:t>Jean </a:t>
              </a:r>
              <a:r>
                <a:rPr lang="en-US" sz="1400" b="1" dirty="0" err="1">
                  <a:hlinkClick r:id="rId5"/>
                </a:rPr>
                <a:t>Gallier</a:t>
              </a:r>
              <a:endParaRPr lang="en-TW" sz="1400" dirty="0"/>
            </a:p>
          </p:txBody>
        </p:sp>
      </p:grpSp>
      <p:pic>
        <p:nvPicPr>
          <p:cNvPr id="8" name="Picture 7">
            <a:hlinkClick r:id="rId6"/>
            <a:extLst>
              <a:ext uri="{FF2B5EF4-FFF2-40B4-BE49-F238E27FC236}">
                <a16:creationId xmlns:a16="http://schemas.microsoft.com/office/drawing/2014/main" id="{A1F05450-9D36-8A43-A50A-5BD6F8EF317A}"/>
              </a:ext>
            </a:extLst>
          </p:cNvPr>
          <p:cNvPicPr>
            <a:picLocks noChangeAspect="1"/>
          </p:cNvPicPr>
          <p:nvPr/>
        </p:nvPicPr>
        <p:blipFill>
          <a:blip r:embed="rId7"/>
          <a:stretch>
            <a:fillRect/>
          </a:stretch>
        </p:blipFill>
        <p:spPr>
          <a:xfrm>
            <a:off x="739281" y="2821391"/>
            <a:ext cx="5479053" cy="3602435"/>
          </a:xfrm>
          <a:prstGeom prst="rect">
            <a:avLst/>
          </a:prstGeom>
        </p:spPr>
      </p:pic>
      <p:sp>
        <p:nvSpPr>
          <p:cNvPr id="10" name="TextBox 9">
            <a:extLst>
              <a:ext uri="{FF2B5EF4-FFF2-40B4-BE49-F238E27FC236}">
                <a16:creationId xmlns:a16="http://schemas.microsoft.com/office/drawing/2014/main" id="{E22566AC-21E2-1248-853F-933B875E6AD4}"/>
              </a:ext>
            </a:extLst>
          </p:cNvPr>
          <p:cNvSpPr txBox="1"/>
          <p:nvPr/>
        </p:nvSpPr>
        <p:spPr>
          <a:xfrm>
            <a:off x="1550616" y="6406282"/>
            <a:ext cx="3856381" cy="307777"/>
          </a:xfrm>
          <a:prstGeom prst="rect">
            <a:avLst/>
          </a:prstGeom>
          <a:noFill/>
        </p:spPr>
        <p:txBody>
          <a:bodyPr wrap="square" rtlCol="0">
            <a:spAutoFit/>
          </a:bodyPr>
          <a:lstStyle/>
          <a:p>
            <a:pPr algn="ctr"/>
            <a:r>
              <a:rPr lang="en-US" sz="1400" b="1" dirty="0">
                <a:hlinkClick r:id="rId6"/>
              </a:rPr>
              <a:t>OnlineMathLearning.com</a:t>
            </a:r>
            <a:endParaRPr lang="en-TW" sz="1400" dirty="0"/>
          </a:p>
        </p:txBody>
      </p:sp>
      <p:sp>
        <p:nvSpPr>
          <p:cNvPr id="9" name="TextBox 8">
            <a:extLst>
              <a:ext uri="{FF2B5EF4-FFF2-40B4-BE49-F238E27FC236}">
                <a16:creationId xmlns:a16="http://schemas.microsoft.com/office/drawing/2014/main" id="{5BAE3D17-C80E-624D-B668-6DD0C8656243}"/>
              </a:ext>
            </a:extLst>
          </p:cNvPr>
          <p:cNvSpPr txBox="1"/>
          <p:nvPr/>
        </p:nvSpPr>
        <p:spPr>
          <a:xfrm>
            <a:off x="7565817" y="3451961"/>
            <a:ext cx="3266663" cy="923330"/>
          </a:xfrm>
          <a:prstGeom prst="rect">
            <a:avLst/>
          </a:prstGeom>
          <a:noFill/>
        </p:spPr>
        <p:txBody>
          <a:bodyPr wrap="none" rtlCol="0">
            <a:spAutoFit/>
          </a:bodyPr>
          <a:lstStyle/>
          <a:p>
            <a:r>
              <a:rPr lang="en-TW" dirty="0"/>
              <a:t>Prof. Dasgupta:</a:t>
            </a:r>
          </a:p>
          <a:p>
            <a:r>
              <a:rPr lang="en-TW" dirty="0"/>
              <a:t>A core idea in Tensor Algebra:</a:t>
            </a:r>
          </a:p>
          <a:p>
            <a:r>
              <a:rPr lang="en-TW" dirty="0"/>
              <a:t>Co-Variant and Contra-Variant</a:t>
            </a:r>
          </a:p>
        </p:txBody>
      </p:sp>
    </p:spTree>
    <p:extLst>
      <p:ext uri="{BB962C8B-B14F-4D97-AF65-F5344CB8AC3E}">
        <p14:creationId xmlns:p14="http://schemas.microsoft.com/office/powerpoint/2010/main" val="3389160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257176" y="187609"/>
            <a:ext cx="11587159" cy="587727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latin typeface="Bank Gothic Medium" pitchFamily="2" charset="77"/>
              </a:rPr>
              <a:t>  </a:t>
            </a:r>
            <a:r>
              <a:rPr lang="en-US" sz="2400" b="1" dirty="0">
                <a:solidFill>
                  <a:schemeClr val="tx1">
                    <a:lumMod val="95000"/>
                    <a:lumOff val="5000"/>
                  </a:schemeClr>
                </a:solidFill>
                <a:latin typeface="Bank Gothic Medium" pitchFamily="2" charset="77"/>
              </a:rPr>
              <a:t>Context:</a:t>
            </a:r>
            <a:r>
              <a:rPr lang="en-US" sz="2400" b="1"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455463" y="970669"/>
            <a:ext cx="11279338" cy="4921666"/>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endParaRPr lang="en-US" sz="20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3916656" y="2949063"/>
            <a:ext cx="4330032" cy="400110"/>
          </a:xfrm>
          <a:prstGeom prst="rect">
            <a:avLst/>
          </a:prstGeom>
          <a:noFill/>
        </p:spPr>
        <p:txBody>
          <a:bodyPr wrap="none" rtlCol="0">
            <a:spAutoFit/>
          </a:bodyPr>
          <a:lstStyle/>
          <a:p>
            <a:pPr algn="ctr"/>
            <a:r>
              <a:rPr lang="en-US" sz="2000" b="1" dirty="0">
                <a:solidFill>
                  <a:srgbClr val="FF0000"/>
                </a:solidFill>
              </a:rPr>
              <a:t>Concrete</a:t>
            </a:r>
            <a:r>
              <a:rPr lang="en-US" sz="2000" b="1" dirty="0"/>
              <a:t>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302415" y="5892335"/>
            <a:ext cx="11587161" cy="903635"/>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Bank Gothic Medium" pitchFamily="2" charset="77"/>
              </a:rPr>
              <a:t>Boundary Conditions: </a:t>
            </a:r>
            <a:r>
              <a:rPr lang="en-US" sz="20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655356" y="1469392"/>
            <a:ext cx="10844209" cy="1245876"/>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Goal</a:t>
              </a:r>
              <a:r>
                <a:rPr lang="en-US" sz="2400" dirty="0">
                  <a:solidFill>
                    <a:schemeClr val="tx1">
                      <a:lumMod val="95000"/>
                      <a:lumOff val="5000"/>
                    </a:schemeClr>
                  </a:solidFill>
                  <a:latin typeface="Bank Gothic Medium" pitchFamily="2" charset="77"/>
                </a:rPr>
                <a:t>:</a:t>
              </a:r>
              <a:r>
                <a:rPr lang="en-US"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Measurable Effects</a:t>
              </a:r>
              <a:r>
                <a:rPr lang="en-US" sz="2400" dirty="0">
                  <a:solidFill>
                    <a:schemeClr val="tx1">
                      <a:lumMod val="95000"/>
                      <a:lumOff val="5000"/>
                    </a:schemeClr>
                  </a:solidFill>
                  <a:latin typeface="Bank Gothic Medium" pitchFamily="2" charset="77"/>
                </a:rPr>
                <a:t>: </a:t>
              </a:r>
              <a:r>
                <a:rPr lang="en-US" sz="20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699230" y="3439637"/>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lumMod val="95000"/>
                    <a:lumOff val="5000"/>
                  </a:schemeClr>
                </a:solidFill>
                <a:latin typeface="Bank Gothic Medium" pitchFamily="2" charset="77"/>
              </a:rPr>
              <a:t>Outputs</a:t>
            </a:r>
          </a:p>
          <a:p>
            <a:r>
              <a:rPr lang="en-US" sz="2000" dirty="0">
                <a:solidFill>
                  <a:schemeClr val="tx1">
                    <a:lumMod val="95000"/>
                    <a:lumOff val="5000"/>
                  </a:schemeClr>
                </a:solidFill>
                <a:latin typeface="Avenir Next Condensed Ultra Lig" panose="020B0206020202020204" pitchFamily="34" charset="77"/>
              </a:rPr>
              <a:t>A list of noun phrases that  declares the deliverable </a:t>
            </a:r>
            <a:r>
              <a:rPr lang="en-US" sz="20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a:off x="3946043" y="3354910"/>
            <a:ext cx="3818651"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Bank Gothic Medium" pitchFamily="2" charset="77"/>
              </a:rPr>
              <a:t>Activities</a:t>
            </a:r>
          </a:p>
          <a:p>
            <a:r>
              <a:rPr lang="en-US" altLang="zh-CN" sz="20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20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dirty="0"/>
          </a:p>
        </p:txBody>
      </p:sp>
      <p:sp>
        <p:nvSpPr>
          <p:cNvPr id="26" name="标注: 左箭头 25">
            <a:extLst>
              <a:ext uri="{FF2B5EF4-FFF2-40B4-BE49-F238E27FC236}">
                <a16:creationId xmlns:a16="http://schemas.microsoft.com/office/drawing/2014/main" id="{4E10D089-3256-4491-B03A-1A24B9835436}"/>
              </a:ext>
            </a:extLst>
          </p:cNvPr>
          <p:cNvSpPr/>
          <p:nvPr/>
        </p:nvSpPr>
        <p:spPr>
          <a:xfrm>
            <a:off x="7764694" y="3446350"/>
            <a:ext cx="375339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b="1" dirty="0">
                <a:solidFill>
                  <a:schemeClr val="tx1">
                    <a:lumMod val="95000"/>
                    <a:lumOff val="5000"/>
                  </a:schemeClr>
                </a:solidFill>
                <a:latin typeface="Bank Gothic Medium" pitchFamily="2" charset="77"/>
              </a:rPr>
              <a:t>Inputs</a:t>
            </a:r>
          </a:p>
          <a:p>
            <a:r>
              <a:rPr lang="en-US" altLang="zh-CN" sz="20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4697363" y="1033095"/>
            <a:ext cx="2890536" cy="400110"/>
          </a:xfrm>
          <a:prstGeom prst="rect">
            <a:avLst/>
          </a:prstGeom>
          <a:noFill/>
        </p:spPr>
        <p:txBody>
          <a:bodyPr wrap="none" rtlCol="0">
            <a:spAutoFit/>
          </a:bodyPr>
          <a:lstStyle/>
          <a:p>
            <a:pPr algn="ctr"/>
            <a:r>
              <a:rPr lang="en-US" altLang="zh-CN" sz="2000" b="1" dirty="0">
                <a:solidFill>
                  <a:srgbClr val="FF0000"/>
                </a:solidFill>
              </a:rPr>
              <a:t>Abstract</a:t>
            </a:r>
            <a:r>
              <a:rPr lang="en-US" altLang="zh-CN" sz="2000" b="1" dirty="0"/>
              <a: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455463" y="2976773"/>
            <a:ext cx="11279338"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95875535-7F86-DF42-A7F3-B5E38F147FB1}"/>
              </a:ext>
            </a:extLst>
          </p:cNvPr>
          <p:cNvSpPr>
            <a:spLocks noGrp="1"/>
          </p:cNvSpPr>
          <p:nvPr>
            <p:ph type="sldNum" sz="quarter" idx="12"/>
          </p:nvPr>
        </p:nvSpPr>
        <p:spPr/>
        <p:txBody>
          <a:bodyPr/>
          <a:lstStyle/>
          <a:p>
            <a:fld id="{7D50020C-B282-5A4E-A0F3-3434F05E6AD8}" type="slidenum">
              <a:rPr lang="en-US" smtClean="0"/>
              <a:t>2</a:t>
            </a:fld>
            <a:endParaRPr lang="en-US"/>
          </a:p>
        </p:txBody>
      </p:sp>
    </p:spTree>
    <p:extLst>
      <p:ext uri="{BB962C8B-B14F-4D97-AF65-F5344CB8AC3E}">
        <p14:creationId xmlns:p14="http://schemas.microsoft.com/office/powerpoint/2010/main" val="734909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4564" y="329103"/>
            <a:ext cx="8983037" cy="830997"/>
          </a:xfrm>
          <a:prstGeom prst="rect">
            <a:avLst/>
          </a:prstGeom>
          <a:noFill/>
        </p:spPr>
        <p:txBody>
          <a:bodyPr wrap="none" rtlCol="0">
            <a:spAutoFit/>
          </a:bodyPr>
          <a:lstStyle/>
          <a:p>
            <a:pPr algn="ctr" defTabSz="1219170">
              <a:buClr>
                <a:srgbClr val="000000"/>
              </a:buClr>
              <a:defRPr/>
            </a:pPr>
            <a:r>
              <a:rPr lang="en-US" sz="4800" dirty="0">
                <a:latin typeface="Calibri"/>
              </a:rPr>
              <a:t>Universal Models in Ergodic Theory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20</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604564" y="6411764"/>
            <a:ext cx="3856381" cy="369332"/>
          </a:xfrm>
          <a:prstGeom prst="rect">
            <a:avLst/>
          </a:prstGeom>
          <a:noFill/>
        </p:spPr>
        <p:txBody>
          <a:bodyPr wrap="square" rtlCol="0">
            <a:spAutoFit/>
          </a:bodyPr>
          <a:lstStyle/>
          <a:p>
            <a:pPr algn="ctr"/>
            <a:r>
              <a:rPr lang="en-US" dirty="0">
                <a:hlinkClick r:id="rId3"/>
              </a:rPr>
              <a:t>matsciencechannel</a:t>
            </a:r>
            <a:endParaRPr lang="en-TW" sz="1400" dirty="0"/>
          </a:p>
        </p:txBody>
      </p:sp>
      <p:sp>
        <p:nvSpPr>
          <p:cNvPr id="11" name="TextBox 10">
            <a:extLst>
              <a:ext uri="{FF2B5EF4-FFF2-40B4-BE49-F238E27FC236}">
                <a16:creationId xmlns:a16="http://schemas.microsoft.com/office/drawing/2014/main" id="{846A41CA-E6F7-954F-9CCF-27C515BE3901}"/>
              </a:ext>
            </a:extLst>
          </p:cNvPr>
          <p:cNvSpPr txBox="1"/>
          <p:nvPr/>
        </p:nvSpPr>
        <p:spPr>
          <a:xfrm>
            <a:off x="6963719" y="4249122"/>
            <a:ext cx="4583723" cy="1754326"/>
          </a:xfrm>
          <a:prstGeom prst="rect">
            <a:avLst/>
          </a:prstGeom>
          <a:noFill/>
        </p:spPr>
        <p:txBody>
          <a:bodyPr wrap="square" rtlCol="0">
            <a:spAutoFit/>
          </a:bodyPr>
          <a:lstStyle/>
          <a:p>
            <a:r>
              <a:rPr lang="en-TW" dirty="0">
                <a:hlinkClick r:id="rId4"/>
              </a:rPr>
              <a:t>Claude Shannon </a:t>
            </a:r>
            <a:r>
              <a:rPr lang="en-TW" dirty="0"/>
              <a:t>linked:</a:t>
            </a:r>
          </a:p>
          <a:p>
            <a:pPr marL="342900" indent="-342900">
              <a:buAutoNum type="arabicPeriod"/>
            </a:pPr>
            <a:r>
              <a:rPr lang="en-TW" dirty="0"/>
              <a:t>Applied Boolean Algebra to Circuit Design</a:t>
            </a:r>
          </a:p>
          <a:p>
            <a:pPr marL="342900" indent="-342900">
              <a:buAutoNum type="arabicPeriod"/>
            </a:pPr>
            <a:r>
              <a:rPr lang="en-TW" dirty="0"/>
              <a:t> A way to name the possibility space,</a:t>
            </a:r>
          </a:p>
          <a:p>
            <a:r>
              <a:rPr lang="en-US" dirty="0"/>
              <a:t>W</a:t>
            </a:r>
            <a:r>
              <a:rPr lang="en-TW" dirty="0"/>
              <a:t>hile measuring the probability of content transmission using Ergodic assumptions.</a:t>
            </a:r>
          </a:p>
        </p:txBody>
      </p:sp>
      <p:pic>
        <p:nvPicPr>
          <p:cNvPr id="12" name="Picture 11">
            <a:hlinkClick r:id="rId4"/>
            <a:extLst>
              <a:ext uri="{FF2B5EF4-FFF2-40B4-BE49-F238E27FC236}">
                <a16:creationId xmlns:a16="http://schemas.microsoft.com/office/drawing/2014/main" id="{BB2136E2-80F0-1046-B838-81AE4F0CACB4}"/>
              </a:ext>
            </a:extLst>
          </p:cNvPr>
          <p:cNvPicPr>
            <a:picLocks noChangeAspect="1"/>
          </p:cNvPicPr>
          <p:nvPr/>
        </p:nvPicPr>
        <p:blipFill>
          <a:blip r:embed="rId5"/>
          <a:stretch>
            <a:fillRect/>
          </a:stretch>
        </p:blipFill>
        <p:spPr>
          <a:xfrm>
            <a:off x="8024190" y="1515880"/>
            <a:ext cx="1708986" cy="2408116"/>
          </a:xfrm>
          <a:prstGeom prst="rect">
            <a:avLst/>
          </a:prstGeom>
        </p:spPr>
      </p:pic>
      <p:sp>
        <p:nvSpPr>
          <p:cNvPr id="13" name="TextBox 12">
            <a:extLst>
              <a:ext uri="{FF2B5EF4-FFF2-40B4-BE49-F238E27FC236}">
                <a16:creationId xmlns:a16="http://schemas.microsoft.com/office/drawing/2014/main" id="{0F632444-702F-A846-AE64-2A66FD230D74}"/>
              </a:ext>
            </a:extLst>
          </p:cNvPr>
          <p:cNvSpPr txBox="1"/>
          <p:nvPr/>
        </p:nvSpPr>
        <p:spPr>
          <a:xfrm>
            <a:off x="9930383" y="1523836"/>
            <a:ext cx="2073772" cy="2677656"/>
          </a:xfrm>
          <a:prstGeom prst="rect">
            <a:avLst/>
          </a:prstGeom>
          <a:noFill/>
        </p:spPr>
        <p:txBody>
          <a:bodyPr wrap="square" rtlCol="0">
            <a:spAutoFit/>
          </a:bodyPr>
          <a:lstStyle/>
          <a:p>
            <a:r>
              <a:rPr lang="en-US" sz="800" b="1" dirty="0"/>
              <a:t>Claude Elwood Shannon: </a:t>
            </a:r>
            <a:r>
              <a:rPr lang="en-US" sz="800" dirty="0"/>
              <a:t>known as "the father of </a:t>
            </a:r>
            <a:r>
              <a:rPr lang="en-US" sz="800" dirty="0">
                <a:hlinkClick r:id="rId6" tooltip="Information theory"/>
              </a:rPr>
              <a:t>information theory</a:t>
            </a:r>
            <a:r>
              <a:rPr lang="en-US" sz="800" dirty="0"/>
              <a:t>".</a:t>
            </a:r>
            <a:r>
              <a:rPr lang="en-US" sz="800" baseline="30000" dirty="0">
                <a:hlinkClick r:id="rId7"/>
              </a:rPr>
              <a:t>[1]</a:t>
            </a:r>
            <a:r>
              <a:rPr lang="en-US" sz="800" baseline="30000" dirty="0">
                <a:hlinkClick r:id="rId8"/>
              </a:rPr>
              <a:t>[2]</a:t>
            </a:r>
            <a:r>
              <a:rPr lang="en-US" sz="800" dirty="0"/>
              <a:t> Shannon is noted for having founded information theory with a landmark paper, "</a:t>
            </a:r>
            <a:r>
              <a:rPr lang="en-US" sz="800" dirty="0">
                <a:hlinkClick r:id="rId9" tooltip="A Mathematical Theory of Communication"/>
              </a:rPr>
              <a:t>A Mathematical Theory of Communication</a:t>
            </a:r>
            <a:r>
              <a:rPr lang="en-US" sz="800" dirty="0"/>
              <a:t>", which he published in 1948.</a:t>
            </a:r>
          </a:p>
          <a:p>
            <a:r>
              <a:rPr lang="en-US" sz="800" dirty="0"/>
              <a:t>He is also well known for founding </a:t>
            </a:r>
            <a:r>
              <a:rPr lang="en-US" sz="800" dirty="0">
                <a:hlinkClick r:id="rId10" tooltip="Digital circuit"/>
              </a:rPr>
              <a:t>digital circuit</a:t>
            </a:r>
            <a:r>
              <a:rPr lang="en-US" sz="800" dirty="0"/>
              <a:t> design theory in 1937, when—as a 21-year-old </a:t>
            </a:r>
            <a:r>
              <a:rPr lang="en-US" sz="800" dirty="0">
                <a:hlinkClick r:id="rId11" tooltip="Master's degree"/>
              </a:rPr>
              <a:t>master's degree</a:t>
            </a:r>
            <a:r>
              <a:rPr lang="en-US" sz="800" dirty="0"/>
              <a:t> student at the </a:t>
            </a:r>
            <a:r>
              <a:rPr lang="en-US" sz="800" dirty="0">
                <a:hlinkClick r:id="rId12" tooltip="Massachusetts Institute of Technology"/>
              </a:rPr>
              <a:t>Massachusetts Institute of Technology</a:t>
            </a:r>
            <a:r>
              <a:rPr lang="en-US" sz="800" dirty="0"/>
              <a:t> (MIT)—he wrote </a:t>
            </a:r>
            <a:r>
              <a:rPr lang="en-US" sz="800" dirty="0">
                <a:hlinkClick r:id="rId13" tooltip="A Symbolic Analysis of Relay and Switching Circuits"/>
              </a:rPr>
              <a:t>his thesis</a:t>
            </a:r>
            <a:r>
              <a:rPr lang="en-US" sz="800" dirty="0"/>
              <a:t> demonstrating that electrical applications of </a:t>
            </a:r>
            <a:r>
              <a:rPr lang="en-US" sz="800" dirty="0">
                <a:hlinkClick r:id="rId14" tooltip="Boolean algebra"/>
              </a:rPr>
              <a:t>Boolean algebra</a:t>
            </a:r>
            <a:r>
              <a:rPr lang="en-US" sz="800" dirty="0"/>
              <a:t> could construct any logical numerical relationship.</a:t>
            </a:r>
            <a:r>
              <a:rPr lang="en-US" sz="800" baseline="30000" dirty="0">
                <a:hlinkClick r:id="rId15"/>
              </a:rPr>
              <a:t>[3]</a:t>
            </a:r>
            <a:r>
              <a:rPr lang="en-US" sz="800" dirty="0"/>
              <a:t> Shannon contributed to the field of </a:t>
            </a:r>
            <a:r>
              <a:rPr lang="en-US" sz="800" dirty="0">
                <a:hlinkClick r:id="rId16" tooltip="Cryptanalysis"/>
              </a:rPr>
              <a:t>cryptanalysis</a:t>
            </a:r>
            <a:r>
              <a:rPr lang="en-US" sz="800" dirty="0"/>
              <a:t> for national defense during </a:t>
            </a:r>
            <a:r>
              <a:rPr lang="en-US" sz="800" dirty="0">
                <a:hlinkClick r:id="rId17" tooltip="World War II"/>
              </a:rPr>
              <a:t>World War II</a:t>
            </a:r>
            <a:r>
              <a:rPr lang="en-US" sz="800" dirty="0"/>
              <a:t>, including his fundamental work on codebreaking and secure </a:t>
            </a:r>
            <a:r>
              <a:rPr lang="en-US" sz="800" dirty="0">
                <a:hlinkClick r:id="rId18" tooltip="Telecommunication"/>
              </a:rPr>
              <a:t>telecommunications</a:t>
            </a:r>
            <a:r>
              <a:rPr lang="en-US" sz="800" dirty="0"/>
              <a:t>.</a:t>
            </a:r>
          </a:p>
          <a:p>
            <a:endParaRPr lang="en-TW" sz="800" dirty="0"/>
          </a:p>
        </p:txBody>
      </p:sp>
      <p:pic>
        <p:nvPicPr>
          <p:cNvPr id="14" name="Picture 13">
            <a:hlinkClick r:id="rId19"/>
            <a:extLst>
              <a:ext uri="{FF2B5EF4-FFF2-40B4-BE49-F238E27FC236}">
                <a16:creationId xmlns:a16="http://schemas.microsoft.com/office/drawing/2014/main" id="{2E712DD9-2A38-654F-8674-ABB2A709BFC7}"/>
              </a:ext>
            </a:extLst>
          </p:cNvPr>
          <p:cNvPicPr>
            <a:picLocks noChangeAspect="1"/>
          </p:cNvPicPr>
          <p:nvPr/>
        </p:nvPicPr>
        <p:blipFill>
          <a:blip r:embed="rId20"/>
          <a:stretch>
            <a:fillRect/>
          </a:stretch>
        </p:blipFill>
        <p:spPr>
          <a:xfrm>
            <a:off x="644558" y="1523836"/>
            <a:ext cx="6121954" cy="4801290"/>
          </a:xfrm>
          <a:prstGeom prst="rect">
            <a:avLst/>
          </a:prstGeom>
        </p:spPr>
      </p:pic>
    </p:spTree>
    <p:extLst>
      <p:ext uri="{BB962C8B-B14F-4D97-AF65-F5344CB8AC3E}">
        <p14:creationId xmlns:p14="http://schemas.microsoft.com/office/powerpoint/2010/main" val="2389804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8381" y="329103"/>
            <a:ext cx="9515425" cy="830997"/>
          </a:xfrm>
          <a:prstGeom prst="rect">
            <a:avLst/>
          </a:prstGeom>
          <a:noFill/>
        </p:spPr>
        <p:txBody>
          <a:bodyPr wrap="none" rtlCol="0">
            <a:spAutoFit/>
          </a:bodyPr>
          <a:lstStyle/>
          <a:p>
            <a:pPr algn="ctr" defTabSz="1219170">
              <a:buClr>
                <a:srgbClr val="000000"/>
              </a:buClr>
              <a:defRPr/>
            </a:pPr>
            <a:r>
              <a:rPr lang="en-US" sz="4800" dirty="0">
                <a:latin typeface="Calibri"/>
              </a:rPr>
              <a:t>Think about Memory Mapped Screen</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21</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E22566AC-21E2-1248-853F-933B875E6AD4}"/>
              </a:ext>
            </a:extLst>
          </p:cNvPr>
          <p:cNvSpPr txBox="1"/>
          <p:nvPr/>
        </p:nvSpPr>
        <p:spPr>
          <a:xfrm>
            <a:off x="1056734" y="5754218"/>
            <a:ext cx="3856381" cy="369332"/>
          </a:xfrm>
          <a:prstGeom prst="rect">
            <a:avLst/>
          </a:prstGeom>
          <a:noFill/>
        </p:spPr>
        <p:txBody>
          <a:bodyPr wrap="square" rtlCol="0">
            <a:spAutoFit/>
          </a:bodyPr>
          <a:lstStyle/>
          <a:p>
            <a:pPr algn="ctr"/>
            <a:r>
              <a:rPr lang="en-US" dirty="0">
                <a:hlinkClick r:id="rId3"/>
              </a:rPr>
              <a:t>matsciencechannel</a:t>
            </a:r>
            <a:endParaRPr lang="en-TW" sz="1400" dirty="0"/>
          </a:p>
        </p:txBody>
      </p:sp>
      <p:pic>
        <p:nvPicPr>
          <p:cNvPr id="15" name="Picture 14">
            <a:hlinkClick r:id="rId4"/>
            <a:extLst>
              <a:ext uri="{FF2B5EF4-FFF2-40B4-BE49-F238E27FC236}">
                <a16:creationId xmlns:a16="http://schemas.microsoft.com/office/drawing/2014/main" id="{6B665335-A977-4445-B4DA-73F8501750D6}"/>
              </a:ext>
            </a:extLst>
          </p:cNvPr>
          <p:cNvPicPr>
            <a:picLocks noChangeAspect="1"/>
          </p:cNvPicPr>
          <p:nvPr/>
        </p:nvPicPr>
        <p:blipFill>
          <a:blip r:embed="rId5"/>
          <a:stretch>
            <a:fillRect/>
          </a:stretch>
        </p:blipFill>
        <p:spPr>
          <a:xfrm>
            <a:off x="508906" y="1565632"/>
            <a:ext cx="4952039" cy="3967720"/>
          </a:xfrm>
          <a:prstGeom prst="rect">
            <a:avLst/>
          </a:prstGeom>
        </p:spPr>
      </p:pic>
      <p:pic>
        <p:nvPicPr>
          <p:cNvPr id="16" name="Picture 3" descr="Bouquet">
            <a:extLst>
              <a:ext uri="{FF2B5EF4-FFF2-40B4-BE49-F238E27FC236}">
                <a16:creationId xmlns:a16="http://schemas.microsoft.com/office/drawing/2014/main" id="{69DBD643-6168-1647-858F-722A2C155F1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727449" y="1565632"/>
            <a:ext cx="6138401" cy="3967720"/>
          </a:xfrm>
          <a:prstGeom prst="rect">
            <a:avLst/>
          </a:prstGeom>
          <a:noFill/>
          <a:ln>
            <a:noFill/>
          </a:ln>
          <a:effectLst/>
          <a:extLst>
            <a:ext uri="{909E8E84-426E-40DD-AFC4-6F175D3DCCD1}">
              <a14:hiddenFill xmlns:a14="http://schemas.microsoft.com/office/drawing/2010/main">
                <a:blipFill dpi="0" rotWithShape="0">
                  <a:blip r:embed="rId7"/>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911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9351" y="329103"/>
            <a:ext cx="9573455" cy="830997"/>
          </a:xfrm>
          <a:prstGeom prst="rect">
            <a:avLst/>
          </a:prstGeom>
          <a:noFill/>
        </p:spPr>
        <p:txBody>
          <a:bodyPr wrap="none" rtlCol="0">
            <a:spAutoFit/>
          </a:bodyPr>
          <a:lstStyle/>
          <a:p>
            <a:pPr algn="ctr" defTabSz="1219170">
              <a:buClr>
                <a:srgbClr val="000000"/>
              </a:buClr>
              <a:defRPr/>
            </a:pPr>
            <a:r>
              <a:rPr lang="en-US" sz="4800" dirty="0">
                <a:latin typeface="Calibri"/>
              </a:rPr>
              <a:t>Universality and Turing Completeness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342502" y="1506741"/>
            <a:ext cx="11507061" cy="502766"/>
          </a:xfrm>
          <a:prstGeom prst="rect">
            <a:avLst/>
          </a:prstGeom>
          <a:solidFill>
            <a:schemeClr val="lt1"/>
          </a:solidFill>
        </p:spPr>
        <p:txBody>
          <a:bodyPr wrap="none" rtlCol="0">
            <a:spAutoFit/>
          </a:bodyPr>
          <a:lstStyle/>
          <a:p>
            <a:pPr algn="ctr"/>
            <a:r>
              <a:rPr lang="en-US" sz="2667" dirty="0"/>
              <a:t> Turing complete means a machine can carry out all possible computations.</a:t>
            </a:r>
          </a:p>
        </p:txBody>
      </p:sp>
      <p:pic>
        <p:nvPicPr>
          <p:cNvPr id="5" name="Picture 4">
            <a:hlinkClick r:id="rId2"/>
            <a:extLst>
              <a:ext uri="{FF2B5EF4-FFF2-40B4-BE49-F238E27FC236}">
                <a16:creationId xmlns:a16="http://schemas.microsoft.com/office/drawing/2014/main" id="{E2C11BC0-3344-F84B-8834-2EEE18BBBCC2}"/>
              </a:ext>
            </a:extLst>
          </p:cNvPr>
          <p:cNvPicPr>
            <a:picLocks noChangeAspect="1"/>
          </p:cNvPicPr>
          <p:nvPr/>
        </p:nvPicPr>
        <p:blipFill>
          <a:blip r:embed="rId3"/>
          <a:stretch>
            <a:fillRect/>
          </a:stretch>
        </p:blipFill>
        <p:spPr>
          <a:xfrm>
            <a:off x="6859954" y="2356148"/>
            <a:ext cx="2881922" cy="3670372"/>
          </a:xfrm>
          <a:prstGeom prst="rect">
            <a:avLst/>
          </a:prstGeom>
        </p:spPr>
      </p:pic>
      <p:sp>
        <p:nvSpPr>
          <p:cNvPr id="6" name="TextBox 5">
            <a:extLst>
              <a:ext uri="{FF2B5EF4-FFF2-40B4-BE49-F238E27FC236}">
                <a16:creationId xmlns:a16="http://schemas.microsoft.com/office/drawing/2014/main" id="{7EC050CB-E1E2-0543-AA25-2AF26DE44C31}"/>
              </a:ext>
            </a:extLst>
          </p:cNvPr>
          <p:cNvSpPr txBox="1"/>
          <p:nvPr/>
        </p:nvSpPr>
        <p:spPr>
          <a:xfrm>
            <a:off x="6361922" y="6188495"/>
            <a:ext cx="3877985" cy="369332"/>
          </a:xfrm>
          <a:prstGeom prst="rect">
            <a:avLst/>
          </a:prstGeom>
          <a:noFill/>
        </p:spPr>
        <p:txBody>
          <a:bodyPr wrap="none" rtlCol="0">
            <a:spAutoFit/>
          </a:bodyPr>
          <a:lstStyle/>
          <a:p>
            <a:pPr algn="ctr"/>
            <a:r>
              <a:rPr lang="en-TW" dirty="0"/>
              <a:t>Image source: Wikipedia </a:t>
            </a:r>
            <a:r>
              <a:rPr lang="en-TW" dirty="0">
                <a:hlinkClick r:id="rId2"/>
              </a:rPr>
              <a:t>Kurt Godel</a:t>
            </a:r>
            <a:endParaRPr lang="en-TW" dirty="0"/>
          </a:p>
        </p:txBody>
      </p:sp>
      <p:sp>
        <p:nvSpPr>
          <p:cNvPr id="9" name="TextBox 8">
            <a:extLst>
              <a:ext uri="{FF2B5EF4-FFF2-40B4-BE49-F238E27FC236}">
                <a16:creationId xmlns:a16="http://schemas.microsoft.com/office/drawing/2014/main" id="{4B8A5B89-2720-9D4D-99EF-C20D0FC7175D}"/>
              </a:ext>
            </a:extLst>
          </p:cNvPr>
          <p:cNvSpPr txBox="1"/>
          <p:nvPr/>
        </p:nvSpPr>
        <p:spPr>
          <a:xfrm>
            <a:off x="1730354" y="6159565"/>
            <a:ext cx="4455194" cy="369332"/>
          </a:xfrm>
          <a:prstGeom prst="rect">
            <a:avLst/>
          </a:prstGeom>
          <a:noFill/>
        </p:spPr>
        <p:txBody>
          <a:bodyPr wrap="none" rtlCol="0">
            <a:spAutoFit/>
          </a:bodyPr>
          <a:lstStyle/>
          <a:p>
            <a:r>
              <a:rPr lang="en-TW" dirty="0"/>
              <a:t>Image source: Britannica.com </a:t>
            </a:r>
            <a:r>
              <a:rPr lang="en-TW" dirty="0">
                <a:hlinkClick r:id="rId4"/>
              </a:rPr>
              <a:t>Alan Turing</a:t>
            </a:r>
            <a:endParaRPr lang="en-TW" dirty="0"/>
          </a:p>
        </p:txBody>
      </p:sp>
      <p:sp>
        <p:nvSpPr>
          <p:cNvPr id="8" name="TextBox 7">
            <a:extLst>
              <a:ext uri="{FF2B5EF4-FFF2-40B4-BE49-F238E27FC236}">
                <a16:creationId xmlns:a16="http://schemas.microsoft.com/office/drawing/2014/main" id="{265A1DC9-B5F0-F84D-B02D-47233960B927}"/>
              </a:ext>
            </a:extLst>
          </p:cNvPr>
          <p:cNvSpPr txBox="1"/>
          <p:nvPr/>
        </p:nvSpPr>
        <p:spPr>
          <a:xfrm>
            <a:off x="9911185" y="3769973"/>
            <a:ext cx="1864613" cy="646331"/>
          </a:xfrm>
          <a:prstGeom prst="rect">
            <a:avLst/>
          </a:prstGeom>
          <a:noFill/>
        </p:spPr>
        <p:txBody>
          <a:bodyPr wrap="none" rtlCol="0">
            <a:spAutoFit/>
          </a:bodyPr>
          <a:lstStyle/>
          <a:p>
            <a:pPr algn="ctr"/>
            <a:r>
              <a:rPr lang="en-TW" dirty="0"/>
              <a:t>Incompleteness </a:t>
            </a:r>
          </a:p>
          <a:p>
            <a:pPr algn="ctr"/>
            <a:r>
              <a:rPr lang="en-TW" dirty="0"/>
              <a:t>Theorem</a:t>
            </a:r>
          </a:p>
        </p:txBody>
      </p:sp>
      <p:pic>
        <p:nvPicPr>
          <p:cNvPr id="10" name="Picture 9">
            <a:hlinkClick r:id="rId4"/>
            <a:extLst>
              <a:ext uri="{FF2B5EF4-FFF2-40B4-BE49-F238E27FC236}">
                <a16:creationId xmlns:a16="http://schemas.microsoft.com/office/drawing/2014/main" id="{4E67B494-64C1-5345-8D69-567019D170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83855" y="2356148"/>
            <a:ext cx="2748192" cy="3670372"/>
          </a:xfrm>
          <a:prstGeom prst="rect">
            <a:avLst/>
          </a:prstGeom>
        </p:spPr>
      </p:pic>
      <p:sp>
        <p:nvSpPr>
          <p:cNvPr id="12" name="TextBox 11">
            <a:extLst>
              <a:ext uri="{FF2B5EF4-FFF2-40B4-BE49-F238E27FC236}">
                <a16:creationId xmlns:a16="http://schemas.microsoft.com/office/drawing/2014/main" id="{92BD8594-CE3A-2244-8EBD-CDE006591533}"/>
              </a:ext>
            </a:extLst>
          </p:cNvPr>
          <p:cNvSpPr txBox="1"/>
          <p:nvPr/>
        </p:nvSpPr>
        <p:spPr>
          <a:xfrm>
            <a:off x="65217" y="3637336"/>
            <a:ext cx="2518638" cy="923330"/>
          </a:xfrm>
          <a:prstGeom prst="rect">
            <a:avLst/>
          </a:prstGeom>
          <a:noFill/>
        </p:spPr>
        <p:txBody>
          <a:bodyPr wrap="none" rtlCol="0">
            <a:spAutoFit/>
          </a:bodyPr>
          <a:lstStyle/>
          <a:p>
            <a:pPr algn="ctr"/>
            <a:r>
              <a:rPr lang="en-TW" dirty="0"/>
              <a:t>An operationalized</a:t>
            </a:r>
          </a:p>
          <a:p>
            <a:pPr algn="ctr"/>
            <a:r>
              <a:rPr lang="en-US" dirty="0"/>
              <a:t>M</a:t>
            </a:r>
            <a:r>
              <a:rPr lang="en-TW" dirty="0"/>
              <a:t>odel of </a:t>
            </a:r>
          </a:p>
          <a:p>
            <a:pPr algn="ctr"/>
            <a:r>
              <a:rPr lang="en-TW" dirty="0"/>
              <a:t>Universal Computation</a:t>
            </a:r>
          </a:p>
        </p:txBody>
      </p:sp>
    </p:spTree>
    <p:extLst>
      <p:ext uri="{BB962C8B-B14F-4D97-AF65-F5344CB8AC3E}">
        <p14:creationId xmlns:p14="http://schemas.microsoft.com/office/powerpoint/2010/main" val="2509195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6591" y="329105"/>
            <a:ext cx="10358925" cy="830997"/>
          </a:xfrm>
          <a:prstGeom prst="rect">
            <a:avLst/>
          </a:prstGeom>
          <a:noFill/>
        </p:spPr>
        <p:txBody>
          <a:bodyPr wrap="none" rtlCol="0">
            <a:spAutoFit/>
          </a:bodyPr>
          <a:lstStyle/>
          <a:p>
            <a:pPr algn="ctr" defTabSz="1219140">
              <a:defRPr/>
            </a:pPr>
            <a:r>
              <a:rPr lang="en-US" sz="4800" dirty="0">
                <a:latin typeface="Calibri"/>
              </a:rPr>
              <a:t>Data Science = Namespace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23</a:t>
            </a:fld>
            <a:endParaRPr lang="en-US" dirty="0">
              <a:solidFill>
                <a:prstClr val="black">
                  <a:tint val="75000"/>
                </a:prstClr>
              </a:solidFill>
            </a:endParaRPr>
          </a:p>
        </p:txBody>
      </p:sp>
      <p:sp>
        <p:nvSpPr>
          <p:cNvPr id="8" name="TextBox 7">
            <a:extLst>
              <a:ext uri="{FF2B5EF4-FFF2-40B4-BE49-F238E27FC236}">
                <a16:creationId xmlns:a16="http://schemas.microsoft.com/office/drawing/2014/main" id="{D7C94F4E-BC82-6F4C-9753-F5D42CBF2575}"/>
              </a:ext>
            </a:extLst>
          </p:cNvPr>
          <p:cNvSpPr txBox="1"/>
          <p:nvPr/>
        </p:nvSpPr>
        <p:spPr>
          <a:xfrm>
            <a:off x="5142878" y="4356610"/>
            <a:ext cx="6824945" cy="830997"/>
          </a:xfrm>
          <a:prstGeom prst="rect">
            <a:avLst/>
          </a:prstGeom>
          <a:solidFill>
            <a:schemeClr val="lt1"/>
          </a:solidFill>
        </p:spPr>
        <p:txBody>
          <a:bodyPr wrap="none" rtlCol="0">
            <a:spAutoFit/>
          </a:bodyPr>
          <a:lstStyle/>
          <a:p>
            <a:pPr algn="ctr"/>
            <a:r>
              <a:rPr lang="en-US" sz="2400" dirty="0"/>
              <a:t>A method that </a:t>
            </a:r>
            <a:r>
              <a:rPr lang="en-US" sz="2400" b="1" i="1" dirty="0"/>
              <a:t>matches</a:t>
            </a:r>
            <a:r>
              <a:rPr lang="en-US" sz="2400" dirty="0"/>
              <a:t> your application context,</a:t>
            </a:r>
          </a:p>
          <a:p>
            <a:pPr algn="ctr"/>
            <a:r>
              <a:rPr lang="en-US" sz="2400" dirty="0"/>
              <a:t>without the losing scope of possible alternatives.</a:t>
            </a:r>
            <a:endParaRPr lang="en-TW" sz="2400" dirty="0"/>
          </a:p>
        </p:txBody>
      </p:sp>
      <p:sp>
        <p:nvSpPr>
          <p:cNvPr id="45" name="TextBox 44">
            <a:extLst>
              <a:ext uri="{FF2B5EF4-FFF2-40B4-BE49-F238E27FC236}">
                <a16:creationId xmlns:a16="http://schemas.microsoft.com/office/drawing/2014/main" id="{54D01B65-5BF8-6B4F-9594-E59B905E6B6A}"/>
              </a:ext>
            </a:extLst>
          </p:cNvPr>
          <p:cNvSpPr txBox="1"/>
          <p:nvPr/>
        </p:nvSpPr>
        <p:spPr>
          <a:xfrm>
            <a:off x="5252201" y="2044418"/>
            <a:ext cx="6606296" cy="913199"/>
          </a:xfrm>
          <a:prstGeom prst="rect">
            <a:avLst/>
          </a:prstGeom>
          <a:solidFill>
            <a:schemeClr val="lt1"/>
          </a:solidFill>
        </p:spPr>
        <p:txBody>
          <a:bodyPr wrap="none" rtlCol="0">
            <a:spAutoFit/>
          </a:bodyPr>
          <a:lstStyle/>
          <a:p>
            <a:pPr algn="ctr"/>
            <a:r>
              <a:rPr lang="en-US" sz="2667" dirty="0"/>
              <a:t>A natural equivalence that is</a:t>
            </a:r>
          </a:p>
          <a:p>
            <a:pPr algn="ctr"/>
            <a:r>
              <a:rPr lang="en-US" sz="2667" dirty="0"/>
              <a:t> </a:t>
            </a:r>
            <a:r>
              <a:rPr lang="en-US" sz="2667" b="1" i="1" dirty="0"/>
              <a:t>up-to-isomorphism to</a:t>
            </a:r>
            <a:r>
              <a:rPr lang="en-US" sz="2667" dirty="0"/>
              <a:t> relevant domains.</a:t>
            </a:r>
            <a:endParaRPr lang="en-TW" sz="2667" dirty="0"/>
          </a:p>
        </p:txBody>
      </p:sp>
      <p:pic>
        <p:nvPicPr>
          <p:cNvPr id="9" name="Picture 8">
            <a:hlinkClick r:id="rId3"/>
            <a:extLst>
              <a:ext uri="{FF2B5EF4-FFF2-40B4-BE49-F238E27FC236}">
                <a16:creationId xmlns:a16="http://schemas.microsoft.com/office/drawing/2014/main" id="{252275BD-B94F-4441-8EB9-480E10B4834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5398" y="1388135"/>
            <a:ext cx="3675383" cy="4946744"/>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35891" y="1760726"/>
            <a:ext cx="1370652" cy="2164789"/>
          </a:xfrm>
          <a:prstGeom prst="rect">
            <a:avLst/>
          </a:prstGeom>
        </p:spPr>
      </p:pic>
    </p:spTree>
    <p:extLst>
      <p:ext uri="{BB962C8B-B14F-4D97-AF65-F5344CB8AC3E}">
        <p14:creationId xmlns:p14="http://schemas.microsoft.com/office/powerpoint/2010/main" val="361251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811623" y="6359824"/>
            <a:ext cx="6568752" cy="338554"/>
          </a:xfrm>
          <a:prstGeom prst="rect">
            <a:avLst/>
          </a:prstGeom>
          <a:noFill/>
        </p:spPr>
        <p:txBody>
          <a:bodyPr wrap="square" rtlCol="0">
            <a:spAutoFit/>
          </a:bodyPr>
          <a:lstStyle/>
          <a:p>
            <a:pPr algn="ctr"/>
            <a:r>
              <a:rPr lang="en-US" sz="1600" b="1" dirty="0">
                <a:hlinkClick r:id="rId3"/>
              </a:rPr>
              <a:t>The Algebra of Algebraic Data Types</a:t>
            </a:r>
            <a:endParaRPr lang="en-US" sz="16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691845" y="1702171"/>
            <a:ext cx="6808308" cy="4534164"/>
          </a:xfrm>
          <a:prstGeom prst="rect">
            <a:avLst/>
          </a:prstGeom>
        </p:spPr>
      </p:pic>
    </p:spTree>
    <p:extLst>
      <p:ext uri="{BB962C8B-B14F-4D97-AF65-F5344CB8AC3E}">
        <p14:creationId xmlns:p14="http://schemas.microsoft.com/office/powerpoint/2010/main" val="605986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5167158" y="1141343"/>
            <a:ext cx="6293826" cy="5200274"/>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6178062" y="6482862"/>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a:t>
            </a:r>
            <a:r>
              <a:rPr kumimoji="0" lang="en-US" sz="1800" b="0" i="0" u="none" strike="noStrike" kern="1200" cap="none" spc="0" normalizeH="0" baseline="0" noProof="0" dirty="0" err="1">
                <a:ln>
                  <a:noFill/>
                </a:ln>
                <a:solidFill>
                  <a:srgbClr val="000000"/>
                </a:solidFill>
                <a:effectLst/>
                <a:uLnTx/>
                <a:uFillTx/>
                <a:latin typeface="Arial"/>
                <a:ea typeface="+mn-ea"/>
                <a:cs typeface="+mn-cs"/>
                <a:hlinkClick r:id="rId3"/>
              </a:rPr>
              <a:t>youtu.be</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/YScIPA8RbVE?t=1986</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415600" y="1141343"/>
            <a:ext cx="5241573" cy="354487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593775" y="6341617"/>
            <a:ext cx="239520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https://</a:t>
            </a:r>
            <a:r>
              <a:rPr kumimoji="0" lang="en-US" sz="1000" b="0" i="0" u="none" strike="noStrike" kern="1200" cap="none" spc="0" normalizeH="0" baseline="0" noProof="0" dirty="0" err="1">
                <a:ln>
                  <a:noFill/>
                </a:ln>
                <a:solidFill>
                  <a:srgbClr val="000000"/>
                </a:solidFill>
                <a:effectLst/>
                <a:uLnTx/>
                <a:uFillTx/>
                <a:latin typeface="Arial"/>
                <a:ea typeface="+mn-ea"/>
                <a:cs typeface="+mn-cs"/>
                <a:hlinkClick r:id="rId5"/>
              </a:rPr>
              <a:t>youtu.be</a:t>
            </a: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/YScIPA8RbVE?t=2040</a:t>
            </a:r>
            <a:endParaRPr kumimoji="0" lang="en-TW" sz="10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90104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One Ring that rules them all </a:t>
            </a:r>
            <a:br>
              <a:rPr lang="en-US" dirty="0">
                <a:solidFill>
                  <a:schemeClr val="tx1"/>
                </a:solidFill>
              </a:rPr>
            </a:br>
            <a:r>
              <a:rPr lang="en-US" dirty="0">
                <a:solidFill>
                  <a:schemeClr val="tx1"/>
                </a:solidFill>
              </a:rPr>
              <a:t>(One Strategy to find all holes)</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3161553" y="6385256"/>
            <a:ext cx="5868914"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Video : </a:t>
            </a:r>
            <a:r>
              <a:rPr lang="en-US" sz="1467" kern="0" dirty="0">
                <a:solidFill>
                  <a:srgbClr val="000000"/>
                </a:solidFill>
                <a:latin typeface="Arial"/>
                <a:cs typeface="Arial"/>
                <a:sym typeface="Arial"/>
                <a:hlinkClick r:id="rId3"/>
              </a:rPr>
              <a:t>The Derivative isn’t what you think it is</a:t>
            </a:r>
            <a:r>
              <a:rPr lang="en-US" sz="1467" kern="0" dirty="0">
                <a:solidFill>
                  <a:srgbClr val="000000"/>
                </a:solidFill>
                <a:latin typeface="Arial"/>
                <a:cs typeface="Arial"/>
                <a:sym typeface="Arial"/>
              </a:rPr>
              <a:t>, by Aleph 0</a:t>
            </a:r>
            <a:endParaRPr lang="en-TW" sz="1467" kern="0" dirty="0">
              <a:solidFill>
                <a:srgbClr val="000000"/>
              </a:solidFill>
              <a:latin typeface="Arial"/>
              <a:cs typeface="Arial"/>
              <a:sym typeface="Arial"/>
            </a:endParaRPr>
          </a:p>
        </p:txBody>
      </p:sp>
      <p:pic>
        <p:nvPicPr>
          <p:cNvPr id="2" name="Picture 1">
            <a:hlinkClick r:id="rId4"/>
            <a:extLst>
              <a:ext uri="{FF2B5EF4-FFF2-40B4-BE49-F238E27FC236}">
                <a16:creationId xmlns:a16="http://schemas.microsoft.com/office/drawing/2014/main" id="{9ACC27B3-CB87-1643-B2F5-73CB96A99CF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600" y="2045849"/>
            <a:ext cx="3225395" cy="2054741"/>
          </a:xfrm>
          <a:prstGeom prst="rect">
            <a:avLst/>
          </a:prstGeom>
        </p:spPr>
      </p:pic>
      <p:pic>
        <p:nvPicPr>
          <p:cNvPr id="9" name="Picture 8">
            <a:hlinkClick r:id="rId6"/>
            <a:extLst>
              <a:ext uri="{FF2B5EF4-FFF2-40B4-BE49-F238E27FC236}">
                <a16:creationId xmlns:a16="http://schemas.microsoft.com/office/drawing/2014/main" id="{97D031CD-1156-634F-ABFF-14E4C3F21CB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30467" y="4103077"/>
            <a:ext cx="2765540" cy="1761790"/>
          </a:xfrm>
          <a:prstGeom prst="rect">
            <a:avLst/>
          </a:prstGeom>
        </p:spPr>
      </p:pic>
      <p:pic>
        <p:nvPicPr>
          <p:cNvPr id="10" name="Picture 9">
            <a:hlinkClick r:id="rId8"/>
            <a:extLst>
              <a:ext uri="{FF2B5EF4-FFF2-40B4-BE49-F238E27FC236}">
                <a16:creationId xmlns:a16="http://schemas.microsoft.com/office/drawing/2014/main" id="{855CDCB3-9C75-4F46-A400-3CA13A1A96A3}"/>
              </a:ext>
            </a:extLst>
          </p:cNvPr>
          <p:cNvPicPr>
            <a:picLocks noChangeAspect="1"/>
          </p:cNvPicPr>
          <p:nvPr/>
        </p:nvPicPr>
        <p:blipFill>
          <a:blip r:embed="rId9"/>
          <a:stretch>
            <a:fillRect/>
          </a:stretch>
        </p:blipFill>
        <p:spPr>
          <a:xfrm>
            <a:off x="3015771" y="2045849"/>
            <a:ext cx="6160458" cy="3924526"/>
          </a:xfrm>
          <a:prstGeom prst="rect">
            <a:avLst/>
          </a:prstGeom>
        </p:spPr>
      </p:pic>
    </p:spTree>
    <p:extLst>
      <p:ext uri="{BB962C8B-B14F-4D97-AF65-F5344CB8AC3E}">
        <p14:creationId xmlns:p14="http://schemas.microsoft.com/office/powerpoint/2010/main" val="2368237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Automation can be applied to </a:t>
            </a:r>
            <a:r>
              <a:rPr lang="en-US" dirty="0" err="1"/>
              <a:t>NsM</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27</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AEEB3809-CEC1-2140-AA48-DAE0AD44E146}"/>
              </a:ext>
            </a:extLst>
          </p:cNvPr>
          <p:cNvSpPr txBox="1"/>
          <p:nvPr/>
        </p:nvSpPr>
        <p:spPr>
          <a:xfrm>
            <a:off x="5052645" y="4520055"/>
            <a:ext cx="6623539" cy="2292935"/>
          </a:xfrm>
          <a:prstGeom prst="rect">
            <a:avLst/>
          </a:prstGeom>
          <a:noFill/>
        </p:spPr>
        <p:txBody>
          <a:bodyPr wrap="square" rtlCol="0">
            <a:spAutoFit/>
          </a:bodyPr>
          <a:lstStyle/>
          <a:p>
            <a:r>
              <a:rPr lang="en-US" sz="1100" dirty="0"/>
              <a:t>Thomas Kuhn [4] has presented a view of the history of science as a succession of “paradigms” which are not completely comparable with each other. Karl Popper [8] has attacked this view as being relativistic and denying that there is objective scientific truth. Popper seems to be saying that in order for science to be objectively true, every two scientific theories must be completely comparable. In taking this position, Popper is making a claim for a kind of completeness that is ruled out for theories strong enough to be “interesting” by </a:t>
            </a:r>
            <a:r>
              <a:rPr lang="en-US" sz="1100" dirty="0" err="1"/>
              <a:t>Godel’s</a:t>
            </a:r>
            <a:r>
              <a:rPr lang="en-US" sz="1100" dirty="0"/>
              <a:t> Incompleteness Theorem. In this paper, </a:t>
            </a:r>
            <a:r>
              <a:rPr lang="en-US" sz="1100" dirty="0" err="1"/>
              <a:t>Godel’s</a:t>
            </a:r>
            <a:r>
              <a:rPr lang="en-US" sz="1100" dirty="0"/>
              <a:t> Incomplete- ness Theorem and its proof will be used to draw conclusions about this conflict between Kuhn and Popper. In particular, it will be argued that if Popper had taken </a:t>
            </a:r>
            <a:r>
              <a:rPr lang="en-US" sz="1100" dirty="0" err="1"/>
              <a:t>Godel’s</a:t>
            </a:r>
            <a:r>
              <a:rPr lang="en-US" sz="1100" dirty="0"/>
              <a:t> Incompleteness Theorem into account, he would have wound up with a position consistent with that of Kuhn. </a:t>
            </a:r>
            <a:r>
              <a:rPr lang="en-US" sz="1100" dirty="0" err="1"/>
              <a:t>Godel’s</a:t>
            </a:r>
            <a:r>
              <a:rPr lang="en-US" sz="1100" dirty="0"/>
              <a:t> Incompleteness Theorem will also be used to argue that </a:t>
            </a:r>
            <a:r>
              <a:rPr lang="en-US" sz="1100" dirty="0" err="1"/>
              <a:t>Feyerabend</a:t>
            </a:r>
            <a:r>
              <a:rPr lang="en-US" sz="1100" dirty="0"/>
              <a:t> [3] does not really have an argument that there is no objective scientific method. The paper will close with some remarks on what might really count as objective scientific truth. </a:t>
            </a:r>
          </a:p>
          <a:p>
            <a:endParaRPr lang="en-TW" sz="1100" dirty="0"/>
          </a:p>
        </p:txBody>
      </p:sp>
      <p:sp>
        <p:nvSpPr>
          <p:cNvPr id="9" name="TextBox 8">
            <a:extLst>
              <a:ext uri="{FF2B5EF4-FFF2-40B4-BE49-F238E27FC236}">
                <a16:creationId xmlns:a16="http://schemas.microsoft.com/office/drawing/2014/main" id="{8ADAB3DA-3CE3-7249-B7CA-945137A1E127}"/>
              </a:ext>
            </a:extLst>
          </p:cNvPr>
          <p:cNvSpPr txBox="1"/>
          <p:nvPr/>
        </p:nvSpPr>
        <p:spPr>
          <a:xfrm>
            <a:off x="6881446" y="2836985"/>
            <a:ext cx="3685624" cy="369332"/>
          </a:xfrm>
          <a:prstGeom prst="rect">
            <a:avLst/>
          </a:prstGeom>
          <a:noFill/>
        </p:spPr>
        <p:txBody>
          <a:bodyPr wrap="none" rtlCol="0">
            <a:spAutoFit/>
          </a:bodyPr>
          <a:lstStyle/>
          <a:p>
            <a:r>
              <a:rPr lang="en-TW" dirty="0"/>
              <a:t>- Wikipedia on </a:t>
            </a:r>
            <a:r>
              <a:rPr lang="en-US" b="1" dirty="0">
                <a:hlinkClick r:id="rId2"/>
              </a:rPr>
              <a:t>Gödel numbering</a:t>
            </a:r>
            <a:r>
              <a:rPr lang="en-US" dirty="0">
                <a:hlinkClick r:id="rId2"/>
              </a:rPr>
              <a:t> </a:t>
            </a:r>
            <a:endParaRPr lang="en-TW" dirty="0"/>
          </a:p>
        </p:txBody>
      </p:sp>
      <p:pic>
        <p:nvPicPr>
          <p:cNvPr id="12" name="Picture 11">
            <a:extLst>
              <a:ext uri="{FF2B5EF4-FFF2-40B4-BE49-F238E27FC236}">
                <a16:creationId xmlns:a16="http://schemas.microsoft.com/office/drawing/2014/main" id="{4DE03932-6870-F945-9962-86788D0FCFBD}"/>
              </a:ext>
            </a:extLst>
          </p:cNvPr>
          <p:cNvPicPr>
            <a:picLocks noChangeAspect="1"/>
          </p:cNvPicPr>
          <p:nvPr/>
        </p:nvPicPr>
        <p:blipFill>
          <a:blip r:embed="rId3"/>
          <a:stretch>
            <a:fillRect/>
          </a:stretch>
        </p:blipFill>
        <p:spPr>
          <a:xfrm>
            <a:off x="633046" y="2991663"/>
            <a:ext cx="6013938" cy="1352046"/>
          </a:xfrm>
          <a:prstGeom prst="rect">
            <a:avLst/>
          </a:prstGeom>
        </p:spPr>
      </p:pic>
      <p:pic>
        <p:nvPicPr>
          <p:cNvPr id="15" name="Picture 14">
            <a:extLst>
              <a:ext uri="{FF2B5EF4-FFF2-40B4-BE49-F238E27FC236}">
                <a16:creationId xmlns:a16="http://schemas.microsoft.com/office/drawing/2014/main" id="{79B1FAE3-E83A-E844-8B98-248FEA7AA49E}"/>
              </a:ext>
            </a:extLst>
          </p:cNvPr>
          <p:cNvPicPr>
            <a:picLocks noChangeAspect="1"/>
          </p:cNvPicPr>
          <p:nvPr/>
        </p:nvPicPr>
        <p:blipFill>
          <a:blip r:embed="rId4"/>
          <a:stretch>
            <a:fillRect/>
          </a:stretch>
        </p:blipFill>
        <p:spPr>
          <a:xfrm>
            <a:off x="855784" y="4436653"/>
            <a:ext cx="2426677" cy="1800646"/>
          </a:xfrm>
          <a:prstGeom prst="rect">
            <a:avLst/>
          </a:prstGeom>
        </p:spPr>
      </p:pic>
      <p:sp>
        <p:nvSpPr>
          <p:cNvPr id="16" name="TextBox 15">
            <a:extLst>
              <a:ext uri="{FF2B5EF4-FFF2-40B4-BE49-F238E27FC236}">
                <a16:creationId xmlns:a16="http://schemas.microsoft.com/office/drawing/2014/main" id="{D1A99829-9246-3748-990A-4F8E474E6257}"/>
              </a:ext>
            </a:extLst>
          </p:cNvPr>
          <p:cNvSpPr txBox="1"/>
          <p:nvPr/>
        </p:nvSpPr>
        <p:spPr>
          <a:xfrm>
            <a:off x="2625969" y="1673424"/>
            <a:ext cx="7807570" cy="1200329"/>
          </a:xfrm>
          <a:prstGeom prst="rect">
            <a:avLst/>
          </a:prstGeom>
          <a:noFill/>
        </p:spPr>
        <p:txBody>
          <a:bodyPr wrap="square" rtlCol="0">
            <a:spAutoFit/>
          </a:bodyPr>
          <a:lstStyle/>
          <a:p>
            <a:r>
              <a:rPr lang="en-US" dirty="0"/>
              <a:t>In </a:t>
            </a:r>
            <a:r>
              <a:rPr lang="en-US" dirty="0">
                <a:hlinkClick r:id="rId5" tooltip="Mathematical logic"/>
              </a:rPr>
              <a:t>mathematical logic</a:t>
            </a:r>
            <a:r>
              <a:rPr lang="en-US" dirty="0"/>
              <a:t>, a </a:t>
            </a:r>
            <a:r>
              <a:rPr lang="en-US" b="1" dirty="0"/>
              <a:t>Gödel numbering</a:t>
            </a:r>
            <a:r>
              <a:rPr lang="en-US" dirty="0"/>
              <a:t> is a </a:t>
            </a:r>
            <a:r>
              <a:rPr lang="en-US" dirty="0">
                <a:hlinkClick r:id="rId6" tooltip="Function (mathematics)"/>
              </a:rPr>
              <a:t>function</a:t>
            </a:r>
            <a:r>
              <a:rPr lang="en-US" dirty="0"/>
              <a:t> that assigns to each symbol and </a:t>
            </a:r>
            <a:r>
              <a:rPr lang="en-US" dirty="0">
                <a:hlinkClick r:id="rId7" tooltip="Well-formed formula"/>
              </a:rPr>
              <a:t>well-formed formula</a:t>
            </a:r>
            <a:r>
              <a:rPr lang="en-US" dirty="0"/>
              <a:t> of some </a:t>
            </a:r>
            <a:r>
              <a:rPr lang="en-US" dirty="0">
                <a:hlinkClick r:id="rId8" tooltip="Formal language"/>
              </a:rPr>
              <a:t>formal language</a:t>
            </a:r>
            <a:r>
              <a:rPr lang="en-US" dirty="0"/>
              <a:t> a unique </a:t>
            </a:r>
            <a:r>
              <a:rPr lang="en-US" dirty="0">
                <a:hlinkClick r:id="rId9" tooltip="Natural number"/>
              </a:rPr>
              <a:t>natural number</a:t>
            </a:r>
            <a:r>
              <a:rPr lang="en-US" dirty="0"/>
              <a:t>, called its </a:t>
            </a:r>
            <a:r>
              <a:rPr lang="en-US" b="1" dirty="0"/>
              <a:t>Gödel number</a:t>
            </a:r>
            <a:r>
              <a:rPr lang="en-US" dirty="0"/>
              <a:t>. The concept was used by </a:t>
            </a:r>
            <a:r>
              <a:rPr lang="en-US" dirty="0">
                <a:hlinkClick r:id="rId10" tooltip="Kurt Gödel"/>
              </a:rPr>
              <a:t>Kurt Gödel</a:t>
            </a:r>
            <a:r>
              <a:rPr lang="en-US" dirty="0"/>
              <a:t> for the proof of his </a:t>
            </a:r>
            <a:r>
              <a:rPr lang="en-US" dirty="0">
                <a:hlinkClick r:id="rId11" tooltip="Gödel's incompleteness theorems"/>
              </a:rPr>
              <a:t>incompleteness theorems</a:t>
            </a:r>
            <a:r>
              <a:rPr lang="en-US" dirty="0"/>
              <a:t>. (</a:t>
            </a:r>
            <a:r>
              <a:rPr lang="en-US" dirty="0">
                <a:hlinkClick r:id="rId12"/>
              </a:rPr>
              <a:t>Gödel 1931</a:t>
            </a:r>
            <a:r>
              <a:rPr lang="en-US" dirty="0"/>
              <a:t>)</a:t>
            </a:r>
            <a:endParaRPr lang="en-TW" dirty="0"/>
          </a:p>
        </p:txBody>
      </p:sp>
      <p:graphicFrame>
        <p:nvGraphicFramePr>
          <p:cNvPr id="17" name="Diagram 16">
            <a:extLst>
              <a:ext uri="{FF2B5EF4-FFF2-40B4-BE49-F238E27FC236}">
                <a16:creationId xmlns:a16="http://schemas.microsoft.com/office/drawing/2014/main" id="{BA067993-3B9D-4444-81A7-50B5292619F3}"/>
              </a:ext>
            </a:extLst>
          </p:cNvPr>
          <p:cNvGraphicFramePr/>
          <p:nvPr>
            <p:extLst>
              <p:ext uri="{D42A27DB-BD31-4B8C-83A1-F6EECF244321}">
                <p14:modId xmlns:p14="http://schemas.microsoft.com/office/powerpoint/2010/main" val="1546637824"/>
              </p:ext>
            </p:extLst>
          </p:nvPr>
        </p:nvGraphicFramePr>
        <p:xfrm>
          <a:off x="3323350" y="4903598"/>
          <a:ext cx="1688405" cy="160025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8" name="Group 17">
            <a:extLst>
              <a:ext uri="{FF2B5EF4-FFF2-40B4-BE49-F238E27FC236}">
                <a16:creationId xmlns:a16="http://schemas.microsoft.com/office/drawing/2014/main" id="{5EB9F83B-2A4B-4F4A-942B-5CF2E46D50AD}"/>
              </a:ext>
            </a:extLst>
          </p:cNvPr>
          <p:cNvGrpSpPr/>
          <p:nvPr/>
        </p:nvGrpSpPr>
        <p:grpSpPr>
          <a:xfrm>
            <a:off x="3406599" y="4451745"/>
            <a:ext cx="1360621" cy="557540"/>
            <a:chOff x="6339826" y="2776465"/>
            <a:chExt cx="1020466" cy="418155"/>
          </a:xfrm>
        </p:grpSpPr>
        <p:sp>
          <p:nvSpPr>
            <p:cNvPr id="19" name="Curved Right Arrow 18">
              <a:extLst>
                <a:ext uri="{FF2B5EF4-FFF2-40B4-BE49-F238E27FC236}">
                  <a16:creationId xmlns:a16="http://schemas.microsoft.com/office/drawing/2014/main" id="{D78363FF-1596-2D45-9C65-4C621B1F1E6B}"/>
                </a:ext>
              </a:extLst>
            </p:cNvPr>
            <p:cNvSpPr/>
            <p:nvPr/>
          </p:nvSpPr>
          <p:spPr>
            <a:xfrm rot="823711" flipH="1">
              <a:off x="7269523" y="2984636"/>
              <a:ext cx="90769" cy="209984"/>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20" name="TextBox 19">
              <a:extLst>
                <a:ext uri="{FF2B5EF4-FFF2-40B4-BE49-F238E27FC236}">
                  <a16:creationId xmlns:a16="http://schemas.microsoft.com/office/drawing/2014/main" id="{EEF07755-BD79-8043-A7AE-2B1B30DC4EBE}"/>
                </a:ext>
              </a:extLst>
            </p:cNvPr>
            <p:cNvSpPr txBox="1"/>
            <p:nvPr/>
          </p:nvSpPr>
          <p:spPr>
            <a:xfrm>
              <a:off x="6339826" y="2776465"/>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sp>
        <p:nvSpPr>
          <p:cNvPr id="21" name="TextBox 20">
            <a:extLst>
              <a:ext uri="{FF2B5EF4-FFF2-40B4-BE49-F238E27FC236}">
                <a16:creationId xmlns:a16="http://schemas.microsoft.com/office/drawing/2014/main" id="{C43E1201-D4DC-0647-8354-0DCED8DBE683}"/>
              </a:ext>
            </a:extLst>
          </p:cNvPr>
          <p:cNvSpPr txBox="1"/>
          <p:nvPr/>
        </p:nvSpPr>
        <p:spPr>
          <a:xfrm>
            <a:off x="5982993" y="4028395"/>
            <a:ext cx="4762842" cy="369332"/>
          </a:xfrm>
          <a:prstGeom prst="rect">
            <a:avLst/>
          </a:prstGeom>
          <a:noFill/>
        </p:spPr>
        <p:txBody>
          <a:bodyPr wrap="none" rtlCol="0">
            <a:spAutoFit/>
          </a:bodyPr>
          <a:lstStyle/>
          <a:p>
            <a:r>
              <a:rPr lang="en-TW" dirty="0"/>
              <a:t>A question of Science and Commensurability</a:t>
            </a:r>
          </a:p>
        </p:txBody>
      </p:sp>
    </p:spTree>
    <p:extLst>
      <p:ext uri="{BB962C8B-B14F-4D97-AF65-F5344CB8AC3E}">
        <p14:creationId xmlns:p14="http://schemas.microsoft.com/office/powerpoint/2010/main" val="305602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672" y="329103"/>
            <a:ext cx="8534709"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28</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396621" y="3868191"/>
            <a:ext cx="5280636" cy="2665395"/>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9722" y="1382001"/>
            <a:ext cx="5019741" cy="143324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6125451" y="1308363"/>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chemeClr val="bg1"/>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chemeClr val="bg1"/>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chemeClr val="bg1"/>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6611885" y="4042760"/>
          <a:ext cx="4091849" cy="27799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9436663" y="3711824"/>
            <a:ext cx="1705837" cy="369332"/>
            <a:chOff x="7077499" y="2783870"/>
            <a:chExt cx="1279378"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70"/>
              <a:ext cx="121700" cy="215492"/>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5895" y="2783870"/>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952869" y="4592528"/>
            <a:ext cx="1394880" cy="1422509"/>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5547797" y="4514324"/>
            <a:ext cx="1629847" cy="1241622"/>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5915042" y="3046684"/>
            <a:ext cx="5490980" cy="256545"/>
          </a:xfrm>
          <a:prstGeom prst="rect">
            <a:avLst/>
          </a:prstGeom>
          <a:noFill/>
        </p:spPr>
        <p:txBody>
          <a:bodyPr wrap="square" rtlCol="0">
            <a:spAutoFit/>
          </a:bodyPr>
          <a:lstStyle/>
          <a:p>
            <a:pPr algn="ctr" defTabSz="1219170">
              <a:buClr>
                <a:srgbClr val="000000"/>
              </a:buClr>
            </a:pPr>
            <a:r>
              <a:rPr lang="en-TW" sz="1067" b="1" i="1" kern="0" dirty="0">
                <a:solidFill>
                  <a:srgbClr val="000000"/>
                </a:solidFill>
                <a:latin typeface="Arial"/>
                <a:cs typeface="Arial"/>
                <a:sym typeface="Arial"/>
              </a:rPr>
              <a:t>Lambda calculus </a:t>
            </a:r>
            <a:r>
              <a:rPr lang="en-TW" sz="1067" kern="0" dirty="0">
                <a:solidFill>
                  <a:srgbClr val="000000"/>
                </a:solidFill>
                <a:latin typeface="Arial"/>
                <a:cs typeface="Arial"/>
                <a:sym typeface="Arial"/>
              </a:rPr>
              <a:t>as an </a:t>
            </a:r>
            <a:r>
              <a:rPr lang="en-TW" sz="1067" b="1" i="1" kern="0" dirty="0">
                <a:solidFill>
                  <a:srgbClr val="000000"/>
                </a:solidFill>
                <a:latin typeface="Arial"/>
                <a:cs typeface="Arial"/>
                <a:sym typeface="Arial"/>
              </a:rPr>
              <a:t>executable rewrite process </a:t>
            </a:r>
            <a:r>
              <a:rPr lang="en-TW" sz="1067" kern="0" dirty="0">
                <a:solidFill>
                  <a:srgbClr val="000000"/>
                </a:solidFill>
                <a:latin typeface="Arial"/>
                <a:cs typeface="Arial"/>
                <a:sym typeface="Arial"/>
              </a:rPr>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3272347" y="5707260"/>
            <a:ext cx="2380992" cy="584968"/>
          </a:xfrm>
          <a:prstGeom prst="rect">
            <a:avLst/>
          </a:prstGeom>
          <a:noFill/>
        </p:spPr>
        <p:txBody>
          <a:bodyPr wrap="square" rtlCol="0">
            <a:spAutoFit/>
          </a:bodyPr>
          <a:lstStyle/>
          <a:p>
            <a:pPr defTabSz="1219170">
              <a:buClr>
                <a:srgbClr val="000000"/>
              </a:buClr>
            </a:pPr>
            <a:r>
              <a:rPr lang="en-TW" sz="1067" kern="0" dirty="0">
                <a:solidFill>
                  <a:srgbClr val="000000"/>
                </a:solidFill>
                <a:latin typeface="Arial"/>
                <a:cs typeface="Arial"/>
                <a:sym typeface="Arial"/>
              </a:rPr>
              <a:t>Backus-Naur Form provides a way to customize the “concrete syntax” of formal languages.</a:t>
            </a:r>
          </a:p>
        </p:txBody>
      </p:sp>
    </p:spTree>
    <p:extLst>
      <p:ext uri="{BB962C8B-B14F-4D97-AF65-F5344CB8AC3E}">
        <p14:creationId xmlns:p14="http://schemas.microsoft.com/office/powerpoint/2010/main" val="538885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Iteration and Recursion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29</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F3849405-276D-A842-9B04-B8B0D176D143}"/>
              </a:ext>
            </a:extLst>
          </p:cNvPr>
          <p:cNvPicPr>
            <a:picLocks noChangeAspect="1"/>
          </p:cNvPicPr>
          <p:nvPr/>
        </p:nvPicPr>
        <p:blipFill>
          <a:blip r:embed="rId2"/>
          <a:stretch>
            <a:fillRect/>
          </a:stretch>
        </p:blipFill>
        <p:spPr>
          <a:xfrm>
            <a:off x="4684696" y="1283677"/>
            <a:ext cx="2822607" cy="4290646"/>
          </a:xfrm>
          <a:prstGeom prst="rect">
            <a:avLst/>
          </a:prstGeom>
        </p:spPr>
      </p:pic>
      <p:pic>
        <p:nvPicPr>
          <p:cNvPr id="7" name="Picture 6">
            <a:extLst>
              <a:ext uri="{FF2B5EF4-FFF2-40B4-BE49-F238E27FC236}">
                <a16:creationId xmlns:a16="http://schemas.microsoft.com/office/drawing/2014/main" id="{E50F83F2-5B75-1C4F-A2B7-95A09673AC3A}"/>
              </a:ext>
            </a:extLst>
          </p:cNvPr>
          <p:cNvPicPr>
            <a:picLocks noChangeAspect="1"/>
          </p:cNvPicPr>
          <p:nvPr/>
        </p:nvPicPr>
        <p:blipFill>
          <a:blip r:embed="rId3"/>
          <a:stretch>
            <a:fillRect/>
          </a:stretch>
        </p:blipFill>
        <p:spPr>
          <a:xfrm>
            <a:off x="923692" y="1283677"/>
            <a:ext cx="2825547" cy="4290646"/>
          </a:xfrm>
          <a:prstGeom prst="rect">
            <a:avLst/>
          </a:prstGeom>
        </p:spPr>
      </p:pic>
      <p:pic>
        <p:nvPicPr>
          <p:cNvPr id="8" name="Picture 7">
            <a:extLst>
              <a:ext uri="{FF2B5EF4-FFF2-40B4-BE49-F238E27FC236}">
                <a16:creationId xmlns:a16="http://schemas.microsoft.com/office/drawing/2014/main" id="{504D4750-C291-4A4A-92C9-B61B66E952EA}"/>
              </a:ext>
            </a:extLst>
          </p:cNvPr>
          <p:cNvPicPr>
            <a:picLocks noChangeAspect="1"/>
          </p:cNvPicPr>
          <p:nvPr/>
        </p:nvPicPr>
        <p:blipFill>
          <a:blip r:embed="rId4"/>
          <a:stretch>
            <a:fillRect/>
          </a:stretch>
        </p:blipFill>
        <p:spPr>
          <a:xfrm>
            <a:off x="8429157" y="1283677"/>
            <a:ext cx="2828903" cy="4290646"/>
          </a:xfrm>
          <a:prstGeom prst="rect">
            <a:avLst/>
          </a:prstGeom>
        </p:spPr>
      </p:pic>
    </p:spTree>
    <p:extLst>
      <p:ext uri="{BB962C8B-B14F-4D97-AF65-F5344CB8AC3E}">
        <p14:creationId xmlns:p14="http://schemas.microsoft.com/office/powerpoint/2010/main" val="1536931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1867" kern="0">
              <a:solidFill>
                <a:srgbClr val="FFFFFF"/>
              </a:solidFill>
              <a:latin typeface="Arial"/>
              <a:sym typeface="Arial"/>
            </a:endParaRP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3546103" y="324308"/>
            <a:ext cx="5393600" cy="84923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defRPr/>
            </a:pPr>
            <a:r>
              <a:rPr lang="en-US" sz="5600" kern="0" dirty="0">
                <a:solidFill>
                  <a:srgbClr val="000000"/>
                </a:solidFill>
              </a:rPr>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3546101" y="435370"/>
            <a:ext cx="5393600" cy="849237"/>
          </a:xfrm>
          <a:prstGeom prst="rect">
            <a:avLst/>
          </a:prstGeom>
          <a:solidFill>
            <a:schemeClr val="tx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defRPr/>
            </a:pPr>
            <a:r>
              <a:rPr lang="en-US" sz="5600" kern="0" dirty="0">
                <a:solidFill>
                  <a:srgbClr val="FFFFFF"/>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3546102" y="233214"/>
            <a:ext cx="2549897" cy="1162453"/>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6316085" y="1264640"/>
            <a:ext cx="5712127" cy="5019275"/>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defTabSz="1219170">
              <a:buClr>
                <a:srgbClr val="595959"/>
              </a:buClr>
              <a:buNone/>
              <a:defRPr/>
            </a:pPr>
            <a:r>
              <a:rPr lang="en-US" sz="2400" b="1" i="1" kern="0" dirty="0">
                <a:solidFill>
                  <a:srgbClr val="FFFFFF"/>
                </a:solidFill>
              </a:rPr>
              <a:t>Output:</a:t>
            </a:r>
            <a:r>
              <a:rPr lang="en-US" sz="2400" kern="0" dirty="0">
                <a:solidFill>
                  <a:srgbClr val="FFFFFF"/>
                </a:solidFill>
              </a:rPr>
              <a:t> </a:t>
            </a:r>
            <a:r>
              <a:rPr lang="en-US" sz="2400" dirty="0">
                <a:solidFill>
                  <a:srgbClr val="FFFFFF"/>
                </a:solidFill>
              </a:rPr>
              <a:t>A set of learning result documents, in both source code form and textual descriptions (Wiki)</a:t>
            </a:r>
            <a:endParaRPr lang="en-US" sz="2400" kern="0" dirty="0">
              <a:solidFill>
                <a:srgbClr val="FFFFFF"/>
              </a:solidFill>
            </a:endParaRPr>
          </a:p>
          <a:p>
            <a:pPr marL="152396" indent="0" defTabSz="1219170">
              <a:buClr>
                <a:srgbClr val="595959"/>
              </a:buClr>
              <a:buNone/>
              <a:defRPr/>
            </a:pPr>
            <a:endParaRPr lang="en-US" sz="2400" kern="0" dirty="0">
              <a:solidFill>
                <a:srgbClr val="FFFFFF"/>
              </a:solidFill>
            </a:endParaRPr>
          </a:p>
          <a:p>
            <a:pPr marL="152396" indent="0" defTabSz="1219170">
              <a:buClr>
                <a:srgbClr val="595959"/>
              </a:buClr>
              <a:buNone/>
              <a:defRPr/>
            </a:pPr>
            <a:r>
              <a:rPr lang="en-US" sz="2400" b="1" i="1" kern="0" dirty="0">
                <a:solidFill>
                  <a:srgbClr val="FFFFFF"/>
                </a:solidFill>
              </a:rPr>
              <a:t>Process:</a:t>
            </a:r>
            <a:r>
              <a:rPr lang="en-US" sz="2400" kern="0" dirty="0">
                <a:solidFill>
                  <a:srgbClr val="FFFFFF"/>
                </a:solidFill>
              </a:rPr>
              <a:t> </a:t>
            </a:r>
            <a:r>
              <a:rPr lang="en-US" sz="2400" dirty="0">
                <a:solidFill>
                  <a:srgbClr val="FFFFFF"/>
                </a:solidFill>
              </a:rPr>
              <a:t>Lectures and Exercises</a:t>
            </a:r>
            <a:endParaRPr lang="en-US" sz="2400" kern="0" dirty="0">
              <a:solidFill>
                <a:srgbClr val="FFFFFF"/>
              </a:solidFill>
            </a:endParaRPr>
          </a:p>
          <a:p>
            <a:pPr marL="152396" indent="0" defTabSz="1219170">
              <a:buClr>
                <a:srgbClr val="595959"/>
              </a:buClr>
              <a:buNone/>
              <a:defRPr/>
            </a:pPr>
            <a:endParaRPr lang="en-US" sz="2400" kern="0" dirty="0">
              <a:solidFill>
                <a:srgbClr val="FFFFFF"/>
              </a:solidFill>
            </a:endParaRPr>
          </a:p>
          <a:p>
            <a:pPr marL="152396" indent="0" defTabSz="1219170">
              <a:buClr>
                <a:srgbClr val="595959"/>
              </a:buClr>
              <a:buNone/>
              <a:defRPr/>
            </a:pPr>
            <a:r>
              <a:rPr lang="en-US" sz="2400" b="1" i="1" kern="0" dirty="0">
                <a:solidFill>
                  <a:srgbClr val="FFFFFF"/>
                </a:solidFill>
              </a:rPr>
              <a:t>Input:</a:t>
            </a:r>
            <a:r>
              <a:rPr lang="en-US" sz="2400" kern="0" dirty="0">
                <a:solidFill>
                  <a:srgbClr val="FFFFFF"/>
                </a:solidFill>
              </a:rPr>
              <a:t> </a:t>
            </a:r>
          </a:p>
          <a:p>
            <a:pPr marL="609585" indent="-457189" defTabSz="1219170">
              <a:buClr>
                <a:srgbClr val="595959"/>
              </a:buClr>
              <a:buFont typeface="+mj-lt"/>
              <a:buAutoNum type="arabicPeriod"/>
              <a:defRPr/>
            </a:pPr>
            <a:r>
              <a:rPr lang="en-US" sz="1600" dirty="0">
                <a:solidFill>
                  <a:srgbClr val="FFFFFF"/>
                </a:solidFill>
              </a:rPr>
              <a:t>The prior work on http://nand2Tetris.org</a:t>
            </a:r>
            <a:endParaRPr lang="en-US" sz="1600" kern="0" dirty="0">
              <a:solidFill>
                <a:srgbClr val="FFFFFF"/>
              </a:solidFill>
            </a:endParaRPr>
          </a:p>
          <a:p>
            <a:pPr marL="609585" indent="-457189" defTabSz="1219170">
              <a:buClr>
                <a:srgbClr val="595959"/>
              </a:buClr>
              <a:buFont typeface="+mj-lt"/>
              <a:buAutoNum type="arabicPeriod"/>
              <a:defRPr/>
            </a:pPr>
            <a:r>
              <a:rPr lang="en-US" sz="1600" kern="0" dirty="0">
                <a:solidFill>
                  <a:srgbClr val="FFFFFF"/>
                </a:solidFill>
              </a:rPr>
              <a:t>Reference materials (online and prints)</a:t>
            </a:r>
          </a:p>
          <a:p>
            <a:pPr marL="609585" indent="-457189" defTabSz="1219170">
              <a:buClr>
                <a:srgbClr val="595959"/>
              </a:buClr>
              <a:buFont typeface="+mj-lt"/>
              <a:buAutoNum type="arabicPeriod"/>
              <a:defRPr/>
            </a:pPr>
            <a:r>
              <a:rPr lang="en-US" sz="1600" kern="0" dirty="0">
                <a:solidFill>
                  <a:srgbClr val="FFFFFF"/>
                </a:solidFill>
              </a:rPr>
              <a:t>Mathematical insights and industrial examples</a:t>
            </a:r>
          </a:p>
          <a:p>
            <a:pPr marL="609585" indent="-457189" defTabSz="1219170">
              <a:buClr>
                <a:srgbClr val="595959"/>
              </a:buClr>
              <a:buFont typeface="+mj-lt"/>
              <a:buAutoNum type="arabicPeriod"/>
              <a:defRPr/>
            </a:pPr>
            <a:r>
              <a:rPr lang="en-US" sz="1600" kern="0" dirty="0">
                <a:solidFill>
                  <a:srgbClr val="FFFFFF"/>
                </a:solidFill>
              </a:rPr>
              <a:t>Code review and discussions</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717570" y="1628880"/>
            <a:ext cx="5328252" cy="501844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defTabSz="1219170">
              <a:buClr>
                <a:srgbClr val="595959"/>
              </a:buClr>
              <a:buNone/>
              <a:defRPr/>
            </a:pPr>
            <a:r>
              <a:rPr lang="en-US" sz="2400" b="1" i="1" kern="0" dirty="0">
                <a:solidFill>
                  <a:srgbClr val="000000"/>
                </a:solidFill>
              </a:rPr>
              <a:t>Context:</a:t>
            </a:r>
            <a:r>
              <a:rPr lang="en-US" sz="2400" kern="0" dirty="0">
                <a:solidFill>
                  <a:srgbClr val="000000"/>
                </a:solidFill>
              </a:rPr>
              <a:t> </a:t>
            </a:r>
            <a:r>
              <a:rPr lang="en-US" sz="1867" kern="0" dirty="0">
                <a:solidFill>
                  <a:srgbClr val="000000"/>
                </a:solidFill>
              </a:rPr>
              <a:t>In the second half of year 2020, engage students to experience CTSD in 3 lecture hour x 15 week time frame, remotely.</a:t>
            </a:r>
          </a:p>
          <a:p>
            <a:pPr marL="152396" indent="0" defTabSz="1219170">
              <a:buClr>
                <a:srgbClr val="595959"/>
              </a:buClr>
              <a:buNone/>
              <a:defRPr/>
            </a:pPr>
            <a:endParaRPr lang="en-US" sz="2400" kern="0" dirty="0">
              <a:solidFill>
                <a:srgbClr val="000000"/>
              </a:solidFill>
            </a:endParaRPr>
          </a:p>
          <a:p>
            <a:pPr marL="152396" indent="0" defTabSz="1219170">
              <a:buClr>
                <a:srgbClr val="595959"/>
              </a:buClr>
              <a:buNone/>
              <a:defRPr/>
            </a:pPr>
            <a:r>
              <a:rPr lang="en-US" sz="2400" b="1" i="1" kern="0" dirty="0">
                <a:solidFill>
                  <a:srgbClr val="000000"/>
                </a:solidFill>
              </a:rPr>
              <a:t>Goal:</a:t>
            </a:r>
            <a:r>
              <a:rPr lang="en-US" sz="2400" kern="0" dirty="0">
                <a:solidFill>
                  <a:srgbClr val="000000"/>
                </a:solidFill>
              </a:rPr>
              <a:t> Demonstrate that CTSD is universally applicable to a wide range of systems and life experiences</a:t>
            </a:r>
          </a:p>
          <a:p>
            <a:pPr marL="152396" indent="0" defTabSz="1219170">
              <a:buClr>
                <a:srgbClr val="595959"/>
              </a:buClr>
              <a:buNone/>
              <a:defRPr/>
            </a:pPr>
            <a:endParaRPr lang="en-US" sz="2400" kern="0" dirty="0">
              <a:solidFill>
                <a:srgbClr val="000000"/>
              </a:solidFill>
            </a:endParaRPr>
          </a:p>
          <a:p>
            <a:pPr marL="152396" indent="0" defTabSz="1219170">
              <a:buClr>
                <a:srgbClr val="595959"/>
              </a:buClr>
              <a:buNone/>
              <a:defRPr/>
            </a:pPr>
            <a:r>
              <a:rPr lang="en-US" sz="2400" b="1" i="1" kern="0" dirty="0">
                <a:solidFill>
                  <a:srgbClr val="000000"/>
                </a:solidFill>
              </a:rPr>
              <a:t>Criteria:</a:t>
            </a:r>
            <a:endParaRPr lang="en-US" sz="2400" kern="0" dirty="0">
              <a:solidFill>
                <a:srgbClr val="000000"/>
              </a:solidFill>
            </a:endParaRPr>
          </a:p>
          <a:p>
            <a:pPr marL="609585" indent="-457189" defTabSz="1219170">
              <a:buClr>
                <a:srgbClr val="595959"/>
              </a:buClr>
              <a:buFont typeface="+mj-lt"/>
              <a:buAutoNum type="arabicPeriod"/>
              <a:defRPr/>
            </a:pPr>
            <a:r>
              <a:rPr lang="en-US" sz="1600" kern="0" dirty="0">
                <a:solidFill>
                  <a:srgbClr val="000000"/>
                </a:solidFill>
              </a:rPr>
              <a:t>Build a full stack computing system</a:t>
            </a:r>
          </a:p>
          <a:p>
            <a:pPr marL="609585" indent="-457189" defTabSz="1219170">
              <a:buClr>
                <a:srgbClr val="595959"/>
              </a:buClr>
              <a:buFont typeface="+mj-lt"/>
              <a:buAutoNum type="arabicPeriod"/>
              <a:defRPr/>
            </a:pPr>
            <a:r>
              <a:rPr lang="en-US" sz="1600" kern="0" dirty="0">
                <a:solidFill>
                  <a:srgbClr val="000000"/>
                </a:solidFill>
              </a:rPr>
              <a:t>Make connections to grounding theories</a:t>
            </a:r>
          </a:p>
          <a:p>
            <a:pPr marL="609585" indent="-457189" defTabSz="1219170">
              <a:buClr>
                <a:srgbClr val="595959"/>
              </a:buClr>
              <a:buFont typeface="+mj-lt"/>
              <a:buAutoNum type="arabicPeriod"/>
              <a:defRPr/>
            </a:pPr>
            <a:r>
              <a:rPr lang="en-US" sz="1600" kern="0" dirty="0">
                <a:solidFill>
                  <a:srgbClr val="000000"/>
                </a:solidFill>
              </a:rPr>
              <a:t>Offer tools and methods to enable CTSD.</a:t>
            </a:r>
          </a:p>
          <a:p>
            <a:pPr marL="609585" indent="-457189" defTabSz="1219170">
              <a:buClr>
                <a:srgbClr val="595959"/>
              </a:buClr>
              <a:buFont typeface="+mj-lt"/>
              <a:buAutoNum type="arabicPeriod"/>
              <a:defRPr/>
            </a:pPr>
            <a:endParaRPr lang="en-US" sz="2400" kern="0" dirty="0">
              <a:solidFill>
                <a:srgbClr val="000000"/>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439821" y="6372400"/>
            <a:ext cx="11312359" cy="427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1867" kern="0" dirty="0">
                <a:solidFill>
                  <a:srgbClr val="FFFFFF"/>
                </a:solidFill>
                <a:latin typeface="Arial"/>
                <a:sym typeface="Arial"/>
              </a:rPr>
              <a:t>Boundary Conditions: Students who are willing to learn and capable of debugging code</a:t>
            </a:r>
            <a:endParaRPr lang="en-TW" sz="1867" kern="0" dirty="0">
              <a:solidFill>
                <a:srgbClr val="FF0000"/>
              </a:solidFill>
              <a:latin typeface="Arial"/>
              <a:sym typeface="Arial"/>
            </a:endParaRPr>
          </a:p>
        </p:txBody>
      </p:sp>
      <p:sp>
        <p:nvSpPr>
          <p:cNvPr id="8" name="Slide Number Placeholder 7">
            <a:extLst>
              <a:ext uri="{FF2B5EF4-FFF2-40B4-BE49-F238E27FC236}">
                <a16:creationId xmlns:a16="http://schemas.microsoft.com/office/drawing/2014/main" id="{DC7D34CE-76F7-8945-A5D6-054A61C196A1}"/>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000000"/>
                </a:solidFill>
                <a:latin typeface="Arial"/>
                <a:cs typeface="Arial"/>
                <a:sym typeface="Arial"/>
              </a:rPr>
              <a:pPr defTabSz="1219170">
                <a:buClr>
                  <a:srgbClr val="000000"/>
                </a:buClr>
                <a:defRPr/>
              </a:pPr>
              <a:t>3</a:t>
            </a:fld>
            <a:endParaRPr lang="en" kern="0">
              <a:solidFill>
                <a:srgbClr val="000000"/>
              </a:solidFill>
              <a:latin typeface="Arial"/>
              <a:cs typeface="Arial"/>
              <a:sym typeface="Arial"/>
            </a:endParaRPr>
          </a:p>
        </p:txBody>
      </p:sp>
    </p:spTree>
    <p:extLst>
      <p:ext uri="{BB962C8B-B14F-4D97-AF65-F5344CB8AC3E}">
        <p14:creationId xmlns:p14="http://schemas.microsoft.com/office/powerpoint/2010/main" val="2899362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62200" y="685800"/>
            <a:ext cx="2971800" cy="220980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53200" y="685800"/>
            <a:ext cx="3733800" cy="24384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5943600" y="3733800"/>
            <a:ext cx="4495800" cy="2286000"/>
          </a:xfrm>
          <a:noFill/>
        </p:spPr>
        <p:txBody>
          <a:bodyPr/>
          <a:lstStyle/>
          <a:p>
            <a:pPr>
              <a:spcBef>
                <a:spcPct val="100000"/>
              </a:spcBef>
            </a:pPr>
            <a:r>
              <a:rPr lang="en-US" altLang="en-CN" sz="1800"/>
              <a:t>Run-time: proportional to </a:t>
            </a:r>
            <a:r>
              <a:rPr lang="en-US" altLang="en-CN" sz="1800" i="1"/>
              <a:t>n</a:t>
            </a:r>
            <a:endParaRPr lang="en-US" altLang="en-CN" sz="1800"/>
          </a:p>
          <a:p>
            <a:pPr>
              <a:spcBef>
                <a:spcPct val="100000"/>
              </a:spcBef>
            </a:pPr>
            <a:r>
              <a:rPr lang="en-US" altLang="en-CN" sz="1800"/>
              <a:t>Can be implemented in SW or HW</a:t>
            </a:r>
          </a:p>
          <a:p>
            <a:pPr>
              <a:spcBef>
                <a:spcPct val="100000"/>
              </a:spcBef>
            </a:pPr>
            <a:r>
              <a:rPr lang="en-US" altLang="en-CN" sz="180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3352801"/>
            <a:ext cx="2971800" cy="2574925"/>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0255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80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613735" y="6145054"/>
            <a:ext cx="3871573" cy="369332"/>
          </a:xfrm>
          <a:prstGeom prst="rect">
            <a:avLst/>
          </a:prstGeom>
          <a:noFill/>
        </p:spPr>
        <p:txBody>
          <a:bodyPr wrap="none" rtlCol="0">
            <a:spAutoFit/>
          </a:bodyPr>
          <a:lstStyle/>
          <a:p>
            <a:r>
              <a:rPr lang="en-US" dirty="0">
                <a:hlinkClick r:id="rId3"/>
              </a:rPr>
              <a:t>https://youtu.be/8CluknrLeys?t=225</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3572157" y="6449299"/>
            <a:ext cx="8524513" cy="646331"/>
          </a:xfrm>
          <a:prstGeom prst="rect">
            <a:avLst/>
          </a:prstGeom>
          <a:noFill/>
        </p:spPr>
        <p:txBody>
          <a:bodyPr wrap="none" rtlCol="0">
            <a:spAutoFit/>
          </a:bodyPr>
          <a:lstStyle/>
          <a:p>
            <a:r>
              <a:rPr lang="en-US" b="1" dirty="0"/>
              <a:t>The fundamental theorem of arithmetic | Computer Science | Khan Academy</a:t>
            </a:r>
          </a:p>
          <a:p>
            <a:endParaRPr lang="en-TW"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5558178" y="1356967"/>
            <a:ext cx="5982688" cy="4838348"/>
          </a:xfrm>
          <a:prstGeom prst="rect">
            <a:avLst/>
          </a:prstGeom>
        </p:spPr>
      </p:pic>
      <p:sp>
        <p:nvSpPr>
          <p:cNvPr id="3" name="TextBox 2">
            <a:extLst>
              <a:ext uri="{FF2B5EF4-FFF2-40B4-BE49-F238E27FC236}">
                <a16:creationId xmlns:a16="http://schemas.microsoft.com/office/drawing/2014/main" id="{BA7B7FB2-616C-9F4D-820F-96D252223CD3}"/>
              </a:ext>
            </a:extLst>
          </p:cNvPr>
          <p:cNvSpPr txBox="1"/>
          <p:nvPr/>
        </p:nvSpPr>
        <p:spPr>
          <a:xfrm>
            <a:off x="415600" y="2011317"/>
            <a:ext cx="5047651" cy="2677656"/>
          </a:xfrm>
          <a:prstGeom prst="rect">
            <a:avLst/>
          </a:prstGeom>
          <a:noFill/>
        </p:spPr>
        <p:txBody>
          <a:bodyPr wrap="square" rtlCol="0">
            <a:spAutoFit/>
          </a:bodyPr>
          <a:lstStyle/>
          <a:p>
            <a:r>
              <a:rPr lang="en-US" sz="2400" dirty="0"/>
              <a:t>The fundamental theorem of arithmetic states that every </a:t>
            </a:r>
            <a:r>
              <a:rPr lang="en-US" sz="2400" dirty="0">
                <a:hlinkClick r:id="rId5"/>
              </a:rPr>
              <a:t>positive integer</a:t>
            </a:r>
            <a:r>
              <a:rPr lang="en-US" sz="2400" dirty="0"/>
              <a:t> (except the number 1) can be represented in </a:t>
            </a:r>
            <a:r>
              <a:rPr lang="en-US" sz="2400" dirty="0">
                <a:hlinkClick r:id="rId6"/>
              </a:rPr>
              <a:t>exactly one</a:t>
            </a:r>
            <a:r>
              <a:rPr lang="en-US" sz="2400" dirty="0"/>
              <a:t> way apart from rearrangement as a </a:t>
            </a:r>
            <a:r>
              <a:rPr lang="en-US" sz="2400" dirty="0">
                <a:hlinkClick r:id="rId7"/>
              </a:rPr>
              <a:t>product</a:t>
            </a:r>
            <a:r>
              <a:rPr lang="en-US" sz="2400" dirty="0"/>
              <a:t> of one or more </a:t>
            </a:r>
            <a:r>
              <a:rPr lang="en-US" sz="2400" dirty="0">
                <a:hlinkClick r:id="rId8"/>
              </a:rPr>
              <a:t>primes</a:t>
            </a:r>
            <a:r>
              <a:rPr lang="en-US" sz="2400" dirty="0"/>
              <a:t> (Hardy and Wright 1979, pp. 2-3).</a:t>
            </a:r>
            <a:endParaRPr lang="en-TW" sz="2400" dirty="0"/>
          </a:p>
        </p:txBody>
      </p:sp>
      <p:sp>
        <p:nvSpPr>
          <p:cNvPr id="4" name="TextBox 3">
            <a:extLst>
              <a:ext uri="{FF2B5EF4-FFF2-40B4-BE49-F238E27FC236}">
                <a16:creationId xmlns:a16="http://schemas.microsoft.com/office/drawing/2014/main" id="{2D21B8B0-B185-A74A-9448-A1389DD94819}"/>
              </a:ext>
            </a:extLst>
          </p:cNvPr>
          <p:cNvSpPr txBox="1"/>
          <p:nvPr/>
        </p:nvSpPr>
        <p:spPr>
          <a:xfrm>
            <a:off x="1646523" y="4758291"/>
            <a:ext cx="3463449" cy="369332"/>
          </a:xfrm>
          <a:prstGeom prst="rect">
            <a:avLst/>
          </a:prstGeom>
          <a:noFill/>
        </p:spPr>
        <p:txBody>
          <a:bodyPr wrap="none" rtlCol="0">
            <a:spAutoFit/>
          </a:bodyPr>
          <a:lstStyle/>
          <a:p>
            <a:r>
              <a:rPr lang="en-US" dirty="0"/>
              <a:t>- Excerpt for </a:t>
            </a:r>
            <a:r>
              <a:rPr lang="en-US" dirty="0" err="1">
                <a:hlinkClick r:id="rId9"/>
              </a:rPr>
              <a:t>MathWorld</a:t>
            </a:r>
            <a:r>
              <a:rPr lang="en-US" dirty="0"/>
              <a:t> website</a:t>
            </a:r>
            <a:endParaRPr lang="en-TW" dirty="0"/>
          </a:p>
        </p:txBody>
      </p:sp>
    </p:spTree>
    <p:extLst>
      <p:ext uri="{BB962C8B-B14F-4D97-AF65-F5344CB8AC3E}">
        <p14:creationId xmlns:p14="http://schemas.microsoft.com/office/powerpoint/2010/main" val="4248211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7" name="Picture 6">
            <a:hlinkClick r:id="rId3"/>
            <a:extLst>
              <a:ext uri="{FF2B5EF4-FFF2-40B4-BE49-F238E27FC236}">
                <a16:creationId xmlns:a16="http://schemas.microsoft.com/office/drawing/2014/main" id="{53F82172-772C-BE43-935D-1814BB22D4A3}"/>
              </a:ext>
            </a:extLst>
          </p:cNvPr>
          <p:cNvPicPr>
            <a:picLocks noChangeAspect="1"/>
          </p:cNvPicPr>
          <p:nvPr/>
        </p:nvPicPr>
        <p:blipFill>
          <a:blip r:embed="rId4"/>
          <a:stretch>
            <a:fillRect/>
          </a:stretch>
        </p:blipFill>
        <p:spPr>
          <a:xfrm>
            <a:off x="6365631" y="2011317"/>
            <a:ext cx="5410769" cy="3056419"/>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7135228" y="5135164"/>
            <a:ext cx="3995517" cy="369332"/>
          </a:xfrm>
          <a:prstGeom prst="rect">
            <a:avLst/>
          </a:prstGeom>
          <a:noFill/>
        </p:spPr>
        <p:txBody>
          <a:bodyPr wrap="none" rtlCol="0">
            <a:spAutoFit/>
          </a:bodyPr>
          <a:lstStyle/>
          <a:p>
            <a:r>
              <a:rPr lang="en-US" dirty="0">
                <a:hlinkClick r:id="rId3"/>
              </a:rPr>
              <a:t>https://youtu.be/shEk8sz1oOw?t=110</a:t>
            </a:r>
            <a:endParaRPr lang="en-TW" dirty="0"/>
          </a:p>
        </p:txBody>
      </p:sp>
      <p:sp>
        <p:nvSpPr>
          <p:cNvPr id="8" name="TextBox 7">
            <a:extLst>
              <a:ext uri="{FF2B5EF4-FFF2-40B4-BE49-F238E27FC236}">
                <a16:creationId xmlns:a16="http://schemas.microsoft.com/office/drawing/2014/main" id="{1A46FA6C-B127-3346-9957-3D0EC6A1A15B}"/>
              </a:ext>
            </a:extLst>
          </p:cNvPr>
          <p:cNvSpPr txBox="1"/>
          <p:nvPr/>
        </p:nvSpPr>
        <p:spPr>
          <a:xfrm>
            <a:off x="6396788" y="5666933"/>
            <a:ext cx="5472396" cy="369332"/>
          </a:xfrm>
          <a:prstGeom prst="rect">
            <a:avLst/>
          </a:prstGeom>
          <a:noFill/>
        </p:spPr>
        <p:txBody>
          <a:bodyPr wrap="none" rtlCol="0">
            <a:spAutoFit/>
          </a:bodyPr>
          <a:lstStyle/>
          <a:p>
            <a:r>
              <a:rPr lang="en-US" b="1" dirty="0"/>
              <a:t>Fundamental Theorem of Algebra - </a:t>
            </a:r>
            <a:r>
              <a:rPr lang="en-US" b="1" dirty="0" err="1"/>
              <a:t>Numberphile</a:t>
            </a:r>
            <a:endParaRPr lang="en-US" b="1" dirty="0"/>
          </a:p>
        </p:txBody>
      </p:sp>
      <p:sp>
        <p:nvSpPr>
          <p:cNvPr id="11" name="TextBox 10">
            <a:extLst>
              <a:ext uri="{FF2B5EF4-FFF2-40B4-BE49-F238E27FC236}">
                <a16:creationId xmlns:a16="http://schemas.microsoft.com/office/drawing/2014/main" id="{E1E99FCC-E917-054C-BE37-70ED5D4DF757}"/>
              </a:ext>
            </a:extLst>
          </p:cNvPr>
          <p:cNvSpPr txBox="1"/>
          <p:nvPr/>
        </p:nvSpPr>
        <p:spPr>
          <a:xfrm>
            <a:off x="533422" y="2011317"/>
            <a:ext cx="5410769" cy="3416320"/>
          </a:xfrm>
          <a:prstGeom prst="rect">
            <a:avLst/>
          </a:prstGeom>
          <a:noFill/>
        </p:spPr>
        <p:txBody>
          <a:bodyPr wrap="square" rtlCol="0">
            <a:spAutoFit/>
          </a:bodyPr>
          <a:lstStyle/>
          <a:p>
            <a:r>
              <a:rPr lang="en-US" sz="2400" dirty="0"/>
              <a:t>The </a:t>
            </a:r>
            <a:r>
              <a:rPr lang="en-US" sz="2400" b="1" dirty="0"/>
              <a:t>fundamental theorem of algebra</a:t>
            </a:r>
            <a:r>
              <a:rPr lang="en-US" sz="2400" dirty="0"/>
              <a:t> states that every non-</a:t>
            </a:r>
            <a:r>
              <a:rPr lang="en-US" sz="2400" dirty="0">
                <a:hlinkClick r:id="rId5" tooltip="Constant polynomial"/>
              </a:rPr>
              <a:t>constant</a:t>
            </a:r>
            <a:r>
              <a:rPr lang="en-US" sz="2400" dirty="0"/>
              <a:t> single-variable </a:t>
            </a:r>
            <a:r>
              <a:rPr lang="en-US" sz="2400" dirty="0">
                <a:hlinkClick r:id="rId6" tooltip="Polynomial"/>
              </a:rPr>
              <a:t>polynomial</a:t>
            </a:r>
            <a:r>
              <a:rPr lang="en-US" sz="2400" dirty="0"/>
              <a:t> with </a:t>
            </a:r>
            <a:r>
              <a:rPr lang="en-US" sz="2400" dirty="0">
                <a:hlinkClick r:id="rId7" tooltip="Complex number"/>
              </a:rPr>
              <a:t>complex</a:t>
            </a:r>
            <a:r>
              <a:rPr lang="en-US" sz="2400" dirty="0"/>
              <a:t> </a:t>
            </a:r>
            <a:r>
              <a:rPr lang="en-US" sz="2400" dirty="0">
                <a:hlinkClick r:id="rId8" tooltip="Coefficient"/>
              </a:rPr>
              <a:t>coefficients</a:t>
            </a:r>
            <a:r>
              <a:rPr lang="en-US" sz="2400" dirty="0"/>
              <a:t> has at least one complex </a:t>
            </a:r>
            <a:r>
              <a:rPr lang="en-US" sz="2400" dirty="0">
                <a:hlinkClick r:id="rId9" tooltip="Root of a function"/>
              </a:rPr>
              <a:t>root</a:t>
            </a:r>
            <a:r>
              <a:rPr lang="en-US" sz="2400" dirty="0"/>
              <a:t>. This includes polynomials with real coefficients, since every real number is a complex number with its </a:t>
            </a:r>
            <a:r>
              <a:rPr lang="en-US" sz="2400" dirty="0">
                <a:hlinkClick r:id="rId10" tooltip="Imaginary part"/>
              </a:rPr>
              <a:t>imaginary part</a:t>
            </a:r>
            <a:r>
              <a:rPr lang="en-US" sz="2400" dirty="0"/>
              <a:t> equal to zero. </a:t>
            </a:r>
            <a:endParaRPr lang="en-TW" sz="2400" dirty="0"/>
          </a:p>
        </p:txBody>
      </p:sp>
      <p:sp>
        <p:nvSpPr>
          <p:cNvPr id="13" name="TextBox 12">
            <a:extLst>
              <a:ext uri="{FF2B5EF4-FFF2-40B4-BE49-F238E27FC236}">
                <a16:creationId xmlns:a16="http://schemas.microsoft.com/office/drawing/2014/main" id="{3E7319AB-3727-2A43-A0D1-AE832C06C7CB}"/>
              </a:ext>
            </a:extLst>
          </p:cNvPr>
          <p:cNvSpPr txBox="1"/>
          <p:nvPr/>
        </p:nvSpPr>
        <p:spPr>
          <a:xfrm>
            <a:off x="2550959" y="5500363"/>
            <a:ext cx="2505814" cy="369332"/>
          </a:xfrm>
          <a:prstGeom prst="rect">
            <a:avLst/>
          </a:prstGeom>
          <a:noFill/>
        </p:spPr>
        <p:txBody>
          <a:bodyPr wrap="none" rtlCol="0">
            <a:spAutoFit/>
          </a:bodyPr>
          <a:lstStyle/>
          <a:p>
            <a:r>
              <a:rPr lang="en-US" dirty="0"/>
              <a:t>- Excerpt for </a:t>
            </a:r>
            <a:r>
              <a:rPr lang="en-US" dirty="0">
                <a:hlinkClick r:id="rId11"/>
              </a:rPr>
              <a:t>Wikipedia</a:t>
            </a:r>
            <a:endParaRPr lang="en-TW" dirty="0"/>
          </a:p>
        </p:txBody>
      </p:sp>
    </p:spTree>
    <p:extLst>
      <p:ext uri="{BB962C8B-B14F-4D97-AF65-F5344CB8AC3E}">
        <p14:creationId xmlns:p14="http://schemas.microsoft.com/office/powerpoint/2010/main" val="2013381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Calculus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540094" y="5419719"/>
            <a:ext cx="3910045" cy="369332"/>
          </a:xfrm>
          <a:prstGeom prst="rect">
            <a:avLst/>
          </a:prstGeom>
          <a:noFill/>
        </p:spPr>
        <p:txBody>
          <a:bodyPr wrap="none" rtlCol="0">
            <a:spAutoFit/>
          </a:bodyPr>
          <a:lstStyle/>
          <a:p>
            <a:r>
              <a:rPr lang="en-US" dirty="0">
                <a:hlinkClick r:id="rId3"/>
              </a:rPr>
              <a:t>https://youtu.be/rfG8ce4nNh0?t=729</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6710013" y="5895301"/>
            <a:ext cx="3740126" cy="369332"/>
          </a:xfrm>
          <a:prstGeom prst="rect">
            <a:avLst/>
          </a:prstGeom>
          <a:noFill/>
        </p:spPr>
        <p:txBody>
          <a:bodyPr wrap="none" rtlCol="0">
            <a:spAutoFit/>
          </a:bodyPr>
          <a:lstStyle/>
          <a:p>
            <a:r>
              <a:rPr lang="en-US" dirty="0">
                <a:hlinkClick r:id="rId4"/>
              </a:rPr>
              <a:t>3BLUE1BROWN SERIES  S2 • E8</a:t>
            </a:r>
            <a:endParaRPr lang="en-TW" dirty="0"/>
          </a:p>
        </p:txBody>
      </p:sp>
      <p:sp>
        <p:nvSpPr>
          <p:cNvPr id="3" name="TextBox 2">
            <a:extLst>
              <a:ext uri="{FF2B5EF4-FFF2-40B4-BE49-F238E27FC236}">
                <a16:creationId xmlns:a16="http://schemas.microsoft.com/office/drawing/2014/main" id="{BA7B7FB2-616C-9F4D-820F-96D252223CD3}"/>
              </a:ext>
            </a:extLst>
          </p:cNvPr>
          <p:cNvSpPr txBox="1"/>
          <p:nvPr/>
        </p:nvSpPr>
        <p:spPr>
          <a:xfrm>
            <a:off x="533367" y="1356967"/>
            <a:ext cx="4907044" cy="3970318"/>
          </a:xfrm>
          <a:prstGeom prst="rect">
            <a:avLst/>
          </a:prstGeom>
          <a:noFill/>
        </p:spPr>
        <p:txBody>
          <a:bodyPr wrap="square" rtlCol="0">
            <a:spAutoFit/>
          </a:bodyPr>
          <a:lstStyle/>
          <a:p>
            <a:r>
              <a:rPr lang="en-US" sz="1400" dirty="0"/>
              <a:t>The </a:t>
            </a:r>
            <a:r>
              <a:rPr lang="en-US" sz="1400" b="1" dirty="0"/>
              <a:t>fundamental theorem of calculus</a:t>
            </a:r>
            <a:r>
              <a:rPr lang="en-US" sz="1400" dirty="0"/>
              <a:t> is a </a:t>
            </a:r>
            <a:r>
              <a:rPr lang="en-US" sz="1400" dirty="0">
                <a:hlinkClick r:id="rId5" tooltip="Theorem"/>
              </a:rPr>
              <a:t>theorem</a:t>
            </a:r>
            <a:r>
              <a:rPr lang="en-US" sz="1400" dirty="0"/>
              <a:t> that links the concept of </a:t>
            </a:r>
            <a:r>
              <a:rPr lang="en-US" sz="1400" dirty="0">
                <a:hlinkClick r:id="rId6" tooltip="Derivative"/>
              </a:rPr>
              <a:t>differentiating</a:t>
            </a:r>
            <a:r>
              <a:rPr lang="en-US" sz="1400" dirty="0"/>
              <a:t> a </a:t>
            </a:r>
            <a:r>
              <a:rPr lang="en-US" sz="1400" dirty="0">
                <a:hlinkClick r:id="rId7" tooltip="Function (mathematics)"/>
              </a:rPr>
              <a:t>function</a:t>
            </a:r>
            <a:r>
              <a:rPr lang="en-US" sz="1400" dirty="0"/>
              <a:t> with the concept of </a:t>
            </a:r>
            <a:r>
              <a:rPr lang="en-US" sz="1400" dirty="0">
                <a:hlinkClick r:id="rId8" tooltip="Integral"/>
              </a:rPr>
              <a:t>integrating</a:t>
            </a:r>
            <a:r>
              <a:rPr lang="en-US" sz="1400" dirty="0"/>
              <a:t> a function. </a:t>
            </a:r>
          </a:p>
          <a:p>
            <a:r>
              <a:rPr lang="en-US" sz="1400" dirty="0"/>
              <a:t>The first part of the theorem, sometimes called the </a:t>
            </a:r>
            <a:r>
              <a:rPr lang="en-US" sz="1400" b="1" dirty="0"/>
              <a:t>first fundamental theorem of calculus</a:t>
            </a:r>
            <a:r>
              <a:rPr lang="en-US" sz="1400" dirty="0"/>
              <a:t>, states that one of the </a:t>
            </a:r>
            <a:r>
              <a:rPr lang="en-US" sz="1400" dirty="0">
                <a:hlinkClick r:id="rId9" tooltip="Antiderivative"/>
              </a:rPr>
              <a:t>antiderivatives</a:t>
            </a:r>
            <a:r>
              <a:rPr lang="en-US" sz="1400" dirty="0"/>
              <a:t> (also called </a:t>
            </a:r>
            <a:r>
              <a:rPr lang="en-US" sz="1400" i="1" dirty="0"/>
              <a:t>indefinite integral</a:t>
            </a:r>
            <a:r>
              <a:rPr lang="en-US" sz="1400" dirty="0"/>
              <a:t>), say </a:t>
            </a:r>
            <a:r>
              <a:rPr lang="en-US" sz="1400" i="1" dirty="0"/>
              <a:t>F</a:t>
            </a:r>
            <a:r>
              <a:rPr lang="en-US" sz="1400" dirty="0"/>
              <a:t>, of some function </a:t>
            </a:r>
            <a:r>
              <a:rPr lang="en-US" sz="1400" i="1" dirty="0"/>
              <a:t>f</a:t>
            </a:r>
            <a:r>
              <a:rPr lang="en-US" sz="1400" dirty="0"/>
              <a:t> may be obtained as the integral of </a:t>
            </a:r>
            <a:r>
              <a:rPr lang="en-US" sz="1400" i="1" dirty="0"/>
              <a:t>f</a:t>
            </a:r>
            <a:r>
              <a:rPr lang="en-US" sz="1400" dirty="0"/>
              <a:t> with a variable bound of integration. This implies the existence of antiderivatives for </a:t>
            </a:r>
            <a:r>
              <a:rPr lang="en-US" sz="1400" dirty="0">
                <a:hlinkClick r:id="rId10" tooltip="Continuous function"/>
              </a:rPr>
              <a:t>continuous functions</a:t>
            </a:r>
            <a:r>
              <a:rPr lang="en-US" sz="1400" dirty="0"/>
              <a:t>.</a:t>
            </a:r>
            <a:r>
              <a:rPr lang="en-US" sz="1400" baseline="30000" dirty="0">
                <a:hlinkClick r:id="rId11"/>
              </a:rPr>
              <a:t>[1]</a:t>
            </a:r>
            <a:r>
              <a:rPr lang="en-US" sz="1400" dirty="0"/>
              <a:t> </a:t>
            </a:r>
          </a:p>
          <a:p>
            <a:r>
              <a:rPr lang="en-US" sz="1400" dirty="0"/>
              <a:t>Conversely, the second part of the theorem, sometimes called the </a:t>
            </a:r>
            <a:r>
              <a:rPr lang="en-US" sz="1400" b="1" dirty="0"/>
              <a:t>second fundamental theorem of calculus</a:t>
            </a:r>
            <a:r>
              <a:rPr lang="en-US" sz="1400" dirty="0"/>
              <a:t>, states that the integral of a function </a:t>
            </a:r>
            <a:r>
              <a:rPr lang="en-US" sz="1400" i="1" dirty="0"/>
              <a:t>f</a:t>
            </a:r>
            <a:r>
              <a:rPr lang="en-US" sz="1400" dirty="0"/>
              <a:t> over some </a:t>
            </a:r>
            <a:r>
              <a:rPr lang="en-US" sz="1400" dirty="0">
                <a:hlinkClick r:id="rId12" tooltip="Interval (mathematics)"/>
              </a:rPr>
              <a:t>interval</a:t>
            </a:r>
            <a:r>
              <a:rPr lang="en-US" sz="1400" dirty="0"/>
              <a:t> can be computed by using any one, say </a:t>
            </a:r>
            <a:r>
              <a:rPr lang="en-US" sz="1400" i="1" dirty="0"/>
              <a:t>F</a:t>
            </a:r>
            <a:r>
              <a:rPr lang="en-US" sz="1400" dirty="0"/>
              <a:t>, of its infinitely many </a:t>
            </a:r>
            <a:r>
              <a:rPr lang="en-US" sz="1400" dirty="0">
                <a:hlinkClick r:id="rId9" tooltip="Antiderivative"/>
              </a:rPr>
              <a:t>antiderivatives</a:t>
            </a:r>
            <a:r>
              <a:rPr lang="en-US" sz="1400" dirty="0"/>
              <a:t>. This part of the theorem has key practical applications, because explicitly finding the antiderivative of a function by </a:t>
            </a:r>
            <a:r>
              <a:rPr lang="en-US" sz="1400" dirty="0">
                <a:hlinkClick r:id="rId13" tooltip="Symbolic integration"/>
              </a:rPr>
              <a:t>symbolic integration</a:t>
            </a:r>
            <a:r>
              <a:rPr lang="en-US" sz="1400" dirty="0"/>
              <a:t> avoids </a:t>
            </a:r>
            <a:r>
              <a:rPr lang="en-US" sz="1400" dirty="0">
                <a:hlinkClick r:id="rId14" tooltip="Numerical integration"/>
              </a:rPr>
              <a:t>numerical integration</a:t>
            </a:r>
            <a:r>
              <a:rPr lang="en-US" sz="1400" dirty="0"/>
              <a:t> to compute integrals. This provides generally a better numerical accuracy. </a:t>
            </a:r>
          </a:p>
        </p:txBody>
      </p:sp>
      <p:sp>
        <p:nvSpPr>
          <p:cNvPr id="4" name="TextBox 3">
            <a:extLst>
              <a:ext uri="{FF2B5EF4-FFF2-40B4-BE49-F238E27FC236}">
                <a16:creationId xmlns:a16="http://schemas.microsoft.com/office/drawing/2014/main" id="{2D21B8B0-B185-A74A-9448-A1389DD94819}"/>
              </a:ext>
            </a:extLst>
          </p:cNvPr>
          <p:cNvSpPr txBox="1"/>
          <p:nvPr/>
        </p:nvSpPr>
        <p:spPr>
          <a:xfrm>
            <a:off x="1741861" y="5396603"/>
            <a:ext cx="2505814" cy="369332"/>
          </a:xfrm>
          <a:prstGeom prst="rect">
            <a:avLst/>
          </a:prstGeom>
          <a:noFill/>
        </p:spPr>
        <p:txBody>
          <a:bodyPr wrap="none" rtlCol="0">
            <a:spAutoFit/>
          </a:bodyPr>
          <a:lstStyle/>
          <a:p>
            <a:r>
              <a:rPr lang="en-US" dirty="0"/>
              <a:t>- Excerpt for </a:t>
            </a:r>
            <a:r>
              <a:rPr lang="en-US" dirty="0">
                <a:hlinkClick r:id="rId15"/>
              </a:rPr>
              <a:t>Wikipedia</a:t>
            </a:r>
            <a:endParaRPr lang="en-TW" dirty="0"/>
          </a:p>
        </p:txBody>
      </p:sp>
      <p:pic>
        <p:nvPicPr>
          <p:cNvPr id="6" name="Picture 5">
            <a:extLst>
              <a:ext uri="{FF2B5EF4-FFF2-40B4-BE49-F238E27FC236}">
                <a16:creationId xmlns:a16="http://schemas.microsoft.com/office/drawing/2014/main" id="{797CF4E6-E678-FA43-B526-8CA96DC53EA5}"/>
              </a:ext>
            </a:extLst>
          </p:cNvPr>
          <p:cNvPicPr>
            <a:picLocks noChangeAspect="1"/>
          </p:cNvPicPr>
          <p:nvPr/>
        </p:nvPicPr>
        <p:blipFill>
          <a:blip r:embed="rId16"/>
          <a:stretch>
            <a:fillRect/>
          </a:stretch>
        </p:blipFill>
        <p:spPr>
          <a:xfrm>
            <a:off x="5877491" y="1564749"/>
            <a:ext cx="5715207" cy="3831854"/>
          </a:xfrm>
          <a:prstGeom prst="rect">
            <a:avLst/>
          </a:prstGeom>
        </p:spPr>
      </p:pic>
    </p:spTree>
    <p:extLst>
      <p:ext uri="{BB962C8B-B14F-4D97-AF65-F5344CB8AC3E}">
        <p14:creationId xmlns:p14="http://schemas.microsoft.com/office/powerpoint/2010/main" val="1851516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Calculus in N-dimensions</a:t>
            </a:r>
            <a:endParaRPr dirty="0">
              <a:solidFill>
                <a:srgbClr val="FF0000"/>
              </a:solidFill>
            </a:endParaRPr>
          </a:p>
        </p:txBody>
      </p:sp>
      <p:pic>
        <p:nvPicPr>
          <p:cNvPr id="2" name="Picture 1">
            <a:extLst>
              <a:ext uri="{FF2B5EF4-FFF2-40B4-BE49-F238E27FC236}">
                <a16:creationId xmlns:a16="http://schemas.microsoft.com/office/drawing/2014/main" id="{4E1D071A-3B7C-C04F-B062-F9DEF4BE542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63727" y="1356967"/>
            <a:ext cx="3864545" cy="2421733"/>
          </a:xfrm>
          <a:prstGeom prst="rect">
            <a:avLst/>
          </a:prstGeom>
        </p:spPr>
      </p:pic>
      <p:pic>
        <p:nvPicPr>
          <p:cNvPr id="7" name="Picture 6">
            <a:hlinkClick r:id="rId4"/>
            <a:extLst>
              <a:ext uri="{FF2B5EF4-FFF2-40B4-BE49-F238E27FC236}">
                <a16:creationId xmlns:a16="http://schemas.microsoft.com/office/drawing/2014/main" id="{BF3E8223-37CF-D34F-83D1-F16FEF03687D}"/>
              </a:ext>
            </a:extLst>
          </p:cNvPr>
          <p:cNvPicPr>
            <a:picLocks noChangeAspect="1"/>
          </p:cNvPicPr>
          <p:nvPr/>
        </p:nvPicPr>
        <p:blipFill>
          <a:blip r:embed="rId5"/>
          <a:stretch>
            <a:fillRect/>
          </a:stretch>
        </p:blipFill>
        <p:spPr>
          <a:xfrm>
            <a:off x="548642" y="2888796"/>
            <a:ext cx="3482043" cy="1992399"/>
          </a:xfrm>
          <a:prstGeom prst="rect">
            <a:avLst/>
          </a:prstGeom>
        </p:spPr>
      </p:pic>
      <p:pic>
        <p:nvPicPr>
          <p:cNvPr id="8" name="Picture 7">
            <a:hlinkClick r:id="rId6"/>
            <a:extLst>
              <a:ext uri="{FF2B5EF4-FFF2-40B4-BE49-F238E27FC236}">
                <a16:creationId xmlns:a16="http://schemas.microsoft.com/office/drawing/2014/main" id="{DAC1CB07-B356-3744-8DB8-8590BBBE322E}"/>
              </a:ext>
            </a:extLst>
          </p:cNvPr>
          <p:cNvPicPr>
            <a:picLocks noChangeAspect="1"/>
          </p:cNvPicPr>
          <p:nvPr/>
        </p:nvPicPr>
        <p:blipFill>
          <a:blip r:embed="rId7"/>
          <a:stretch>
            <a:fillRect/>
          </a:stretch>
        </p:blipFill>
        <p:spPr>
          <a:xfrm>
            <a:off x="8161314" y="2888795"/>
            <a:ext cx="3482044" cy="1992400"/>
          </a:xfrm>
          <a:prstGeom prst="rect">
            <a:avLst/>
          </a:prstGeom>
        </p:spPr>
      </p:pic>
      <p:pic>
        <p:nvPicPr>
          <p:cNvPr id="10" name="Picture 9">
            <a:extLst>
              <a:ext uri="{FF2B5EF4-FFF2-40B4-BE49-F238E27FC236}">
                <a16:creationId xmlns:a16="http://schemas.microsoft.com/office/drawing/2014/main" id="{BB021153-EDBA-E046-BFC8-1FE6CA4D2B05}"/>
              </a:ext>
            </a:extLst>
          </p:cNvPr>
          <p:cNvPicPr>
            <a:picLocks noChangeAspect="1"/>
          </p:cNvPicPr>
          <p:nvPr/>
        </p:nvPicPr>
        <p:blipFill>
          <a:blip r:embed="rId8"/>
          <a:stretch>
            <a:fillRect/>
          </a:stretch>
        </p:blipFill>
        <p:spPr>
          <a:xfrm>
            <a:off x="3857624" y="4029746"/>
            <a:ext cx="4476750" cy="2561563"/>
          </a:xfrm>
          <a:prstGeom prst="rect">
            <a:avLst/>
          </a:prstGeom>
        </p:spPr>
      </p:pic>
    </p:spTree>
    <p:extLst>
      <p:ext uri="{BB962C8B-B14F-4D97-AF65-F5344CB8AC3E}">
        <p14:creationId xmlns:p14="http://schemas.microsoft.com/office/powerpoint/2010/main" val="4064406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35</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5762711" y="6154350"/>
            <a:ext cx="4820550" cy="256545"/>
          </a:xfrm>
          <a:prstGeom prst="rect">
            <a:avLst/>
          </a:prstGeom>
          <a:noFill/>
        </p:spPr>
        <p:txBody>
          <a:bodyPr wrap="none" rtlCol="0">
            <a:spAutoFit/>
          </a:bodyPr>
          <a:lstStyle/>
          <a:p>
            <a:r>
              <a:rPr lang="en-TW" sz="1067" dirty="0"/>
              <a:t>Image and Text Source: </a:t>
            </a:r>
            <a:r>
              <a:rPr lang="en-US" sz="1067" dirty="0">
                <a:hlinkClick r:id="rId3"/>
              </a:rPr>
              <a:t>https://ncatlab.org/nlab/show/natural+transformation</a:t>
            </a:r>
            <a:endParaRPr lang="en-TW" sz="1067" dirty="0"/>
          </a:p>
        </p:txBody>
      </p:sp>
      <p:sp>
        <p:nvSpPr>
          <p:cNvPr id="3" name="TextBox 2">
            <a:extLst>
              <a:ext uri="{FF2B5EF4-FFF2-40B4-BE49-F238E27FC236}">
                <a16:creationId xmlns:a16="http://schemas.microsoft.com/office/drawing/2014/main" id="{7A5CB61B-129F-E444-A696-404C56469BB9}"/>
              </a:ext>
            </a:extLst>
          </p:cNvPr>
          <p:cNvSpPr txBox="1"/>
          <p:nvPr/>
        </p:nvSpPr>
        <p:spPr>
          <a:xfrm>
            <a:off x="550996" y="4566464"/>
            <a:ext cx="5265336" cy="1569660"/>
          </a:xfrm>
          <a:prstGeom prst="rect">
            <a:avLst/>
          </a:prstGeom>
          <a:noFill/>
        </p:spPr>
        <p:txBody>
          <a:bodyPr wrap="square" rtlCol="0">
            <a:spAutoFit/>
          </a:bodyPr>
          <a:lstStyle/>
          <a:p>
            <a:r>
              <a:rPr lang="en-US" sz="2400" dirty="0"/>
              <a:t>The two dashed </a:t>
            </a:r>
            <a:r>
              <a:rPr lang="en-US" sz="2400" dirty="0">
                <a:hlinkClick r:id="rId4" tooltip="Path (topology)"/>
              </a:rPr>
              <a:t>paths</a:t>
            </a:r>
            <a:r>
              <a:rPr lang="en-US" sz="2400" dirty="0"/>
              <a:t> shown above are homotopic relative to their endpoints. The animation represents one possible </a:t>
            </a:r>
            <a:r>
              <a:rPr lang="en-US" sz="2400" dirty="0" err="1"/>
              <a:t>homotopy</a:t>
            </a:r>
            <a:r>
              <a:rPr lang="en-US" sz="2400" dirty="0"/>
              <a:t>.</a:t>
            </a:r>
            <a:endParaRPr lang="en-TW" sz="24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6000364" y="1563755"/>
            <a:ext cx="4451683" cy="4371472"/>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889089" y="2654288"/>
            <a:ext cx="2117225" cy="154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2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36</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3967406" y="6154351"/>
            <a:ext cx="3871573" cy="256545"/>
          </a:xfrm>
          <a:prstGeom prst="rect">
            <a:avLst/>
          </a:prstGeom>
          <a:noFill/>
        </p:spPr>
        <p:txBody>
          <a:bodyPr wrap="none" rtlCol="0">
            <a:spAutoFit/>
          </a:bodyPr>
          <a:lstStyle/>
          <a:p>
            <a:r>
              <a:rPr lang="en-TW" sz="1067" dirty="0"/>
              <a:t>Image and Text Source: </a:t>
            </a:r>
            <a:r>
              <a:rPr lang="en-US" sz="1067" dirty="0">
                <a:hlinkClick r:id="rId3"/>
              </a:rPr>
              <a:t>https://ncatlab.org/nlab/show/functor</a:t>
            </a:r>
            <a:endParaRPr lang="en-TW" sz="1067"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71111" y="1410305"/>
            <a:ext cx="4808155" cy="4275100"/>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643914" y="1648901"/>
            <a:ext cx="5452087" cy="3789760"/>
          </a:xfrm>
          <a:prstGeom prst="rect">
            <a:avLst/>
          </a:prstGeom>
        </p:spPr>
      </p:pic>
    </p:spTree>
    <p:extLst>
      <p:ext uri="{BB962C8B-B14F-4D97-AF65-F5344CB8AC3E}">
        <p14:creationId xmlns:p14="http://schemas.microsoft.com/office/powerpoint/2010/main" val="2871493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37</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263406" y="2859327"/>
            <a:ext cx="2764805" cy="1954627"/>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3791" y="2865748"/>
            <a:ext cx="2755723" cy="1948205"/>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928594" y="5772191"/>
            <a:ext cx="6334812" cy="1569660"/>
          </a:xfrm>
          <a:prstGeom prst="rect">
            <a:avLst/>
          </a:prstGeom>
          <a:noFill/>
        </p:spPr>
        <p:txBody>
          <a:bodyPr wrap="square" rtlCol="0">
            <a:spAutoFit/>
          </a:bodyPr>
          <a:lstStyle/>
          <a:p>
            <a:r>
              <a:rPr lang="en-US" sz="2400" dirty="0"/>
              <a:t>Youtuber </a:t>
            </a:r>
            <a:r>
              <a:rPr lang="en-US" sz="2400" dirty="0" err="1">
                <a:hlinkClick r:id="rId5"/>
              </a:rPr>
              <a:t>blargoner</a:t>
            </a:r>
            <a:r>
              <a:rPr lang="en-US" sz="2400" dirty="0"/>
              <a:t>: An introduction to categories, functors, and universal properties, with applications to the lambda calculus and functional programming.</a:t>
            </a:r>
            <a:endParaRPr lang="en-TW" sz="2400"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3125157" y="1467501"/>
            <a:ext cx="5932603" cy="4194155"/>
          </a:xfrm>
          <a:prstGeom prst="rect">
            <a:avLst/>
          </a:prstGeom>
        </p:spPr>
      </p:pic>
    </p:spTree>
    <p:extLst>
      <p:ext uri="{BB962C8B-B14F-4D97-AF65-F5344CB8AC3E}">
        <p14:creationId xmlns:p14="http://schemas.microsoft.com/office/powerpoint/2010/main" val="3028496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38</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895390" y="5930365"/>
            <a:ext cx="4052713" cy="256545"/>
          </a:xfrm>
          <a:prstGeom prst="rect">
            <a:avLst/>
          </a:prstGeom>
          <a:noFill/>
        </p:spPr>
        <p:txBody>
          <a:bodyPr wrap="none" rtlCol="0">
            <a:spAutoFit/>
          </a:bodyPr>
          <a:lstStyle/>
          <a:p>
            <a:r>
              <a:rPr lang="en-TW" sz="1067" dirty="0"/>
              <a:t>Image and Text Source: </a:t>
            </a:r>
            <a:r>
              <a:rPr lang="en-US" sz="1067" dirty="0">
                <a:hlinkClick r:id="rId3"/>
              </a:rPr>
              <a:t>https://ncatlab.org/nlab/show/morphism</a:t>
            </a:r>
            <a:endParaRPr lang="en-TW" sz="1067"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6650613" y="1742106"/>
            <a:ext cx="4926988" cy="3946749"/>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6752205" y="6073994"/>
            <a:ext cx="4437433" cy="256545"/>
          </a:xfrm>
          <a:prstGeom prst="rect">
            <a:avLst/>
          </a:prstGeom>
          <a:noFill/>
        </p:spPr>
        <p:txBody>
          <a:bodyPr wrap="none" rtlCol="0">
            <a:spAutoFit/>
          </a:bodyPr>
          <a:lstStyle/>
          <a:p>
            <a:r>
              <a:rPr lang="en-TW" sz="1067" dirty="0"/>
              <a:t>Image Source: P.15 of </a:t>
            </a:r>
            <a:r>
              <a:rPr lang="en-US" sz="1067" dirty="0"/>
              <a:t>Path Integral and Hamiltonian by Belal </a:t>
            </a:r>
            <a:r>
              <a:rPr lang="en-US" sz="1067" dirty="0" err="1"/>
              <a:t>Baaquie</a:t>
            </a:r>
            <a:endParaRPr lang="en-TW" sz="1067"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614401" y="1620219"/>
            <a:ext cx="4926988" cy="3871205"/>
          </a:xfrm>
          <a:prstGeom prst="rect">
            <a:avLst/>
          </a:prstGeom>
        </p:spPr>
      </p:pic>
    </p:spTree>
    <p:extLst>
      <p:ext uri="{BB962C8B-B14F-4D97-AF65-F5344CB8AC3E}">
        <p14:creationId xmlns:p14="http://schemas.microsoft.com/office/powerpoint/2010/main" val="1144438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Turing Machine in terms of Poly (Category Theoretical Terms)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626399" y="6166338"/>
            <a:ext cx="4707827" cy="369332"/>
          </a:xfrm>
          <a:prstGeom prst="rect">
            <a:avLst/>
          </a:prstGeom>
          <a:noFill/>
        </p:spPr>
        <p:txBody>
          <a:bodyPr wrap="none" rtlCol="0">
            <a:spAutoFit/>
          </a:bodyPr>
          <a:lstStyle/>
          <a:p>
            <a:pPr lvl="0">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Dr. </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David Spivak </a:t>
            </a:r>
            <a:r>
              <a:rPr lang="en-US" dirty="0">
                <a:solidFill>
                  <a:srgbClr val="000000"/>
                </a:solidFill>
              </a:rPr>
              <a:t>on </a:t>
            </a:r>
            <a:r>
              <a:rPr lang="en-US" dirty="0" err="1">
                <a:solidFill>
                  <a:srgbClr val="000000"/>
                </a:solidFill>
              </a:rPr>
              <a:t>Youtube</a:t>
            </a:r>
            <a:r>
              <a:rPr lang="en-US" dirty="0">
                <a:solidFill>
                  <a:srgbClr val="000000"/>
                </a:solidFill>
              </a:rPr>
              <a:t> </a:t>
            </a:r>
            <a:r>
              <a:rPr lang="en-US" dirty="0" err="1">
                <a:solidFill>
                  <a:srgbClr val="000000"/>
                </a:solidFill>
                <a:hlinkClick r:id="rId4"/>
              </a:rPr>
              <a:t>Topos</a:t>
            </a:r>
            <a:r>
              <a:rPr lang="en-US" dirty="0">
                <a:solidFill>
                  <a:srgbClr val="000000"/>
                </a:solidFill>
              </a:rPr>
              <a:t> </a:t>
            </a:r>
            <a:r>
              <a:rPr kumimoji="0" lang="en-US" sz="1800" b="0" i="0" u="none" strike="noStrike" kern="1200" cap="none" spc="0" normalizeH="0" baseline="0" noProof="0" dirty="0">
                <a:ln>
                  <a:noFill/>
                </a:ln>
                <a:solidFill>
                  <a:srgbClr val="000000"/>
                </a:solidFill>
                <a:effectLst/>
                <a:uLnTx/>
                <a:uFillTx/>
                <a:latin typeface="Arial"/>
                <a:ea typeface="+mn-ea"/>
                <a:cs typeface="+mn-cs"/>
              </a:rPr>
              <a:t>Channel</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4"/>
            <a:extLst>
              <a:ext uri="{FF2B5EF4-FFF2-40B4-BE49-F238E27FC236}">
                <a16:creationId xmlns:a16="http://schemas.microsoft.com/office/drawing/2014/main" id="{33A52B61-9A61-9D4D-8A1F-1B3348AC0EB5}"/>
              </a:ext>
            </a:extLst>
          </p:cNvPr>
          <p:cNvPicPr>
            <a:picLocks noChangeAspect="1"/>
          </p:cNvPicPr>
          <p:nvPr/>
        </p:nvPicPr>
        <p:blipFill>
          <a:blip r:embed="rId5"/>
          <a:stretch>
            <a:fillRect/>
          </a:stretch>
        </p:blipFill>
        <p:spPr>
          <a:xfrm>
            <a:off x="2321169" y="1236226"/>
            <a:ext cx="7318289" cy="4906666"/>
          </a:xfrm>
          <a:prstGeom prst="rect">
            <a:avLst/>
          </a:prstGeom>
        </p:spPr>
      </p:pic>
    </p:spTree>
    <p:extLst>
      <p:ext uri="{BB962C8B-B14F-4D97-AF65-F5344CB8AC3E}">
        <p14:creationId xmlns:p14="http://schemas.microsoft.com/office/powerpoint/2010/main" val="3986497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949" y="1827343"/>
            <a:ext cx="5393600" cy="1332816"/>
          </a:xfrm>
          <a:prstGeom prst="rect">
            <a:avLst/>
          </a:prstGeom>
        </p:spPr>
        <p:txBody>
          <a:bodyPr spcFirstLastPara="1" wrap="square" lIns="121900" tIns="121900" rIns="121900" bIns="121900" anchor="ctr" anchorCtr="0">
            <a:noAutofit/>
          </a:bodyPr>
          <a:lstStyle/>
          <a:p>
            <a:r>
              <a:rPr lang="en" dirty="0"/>
              <a:t>Abstraction</a:t>
            </a:r>
            <a:endParaRPr dirty="0"/>
          </a:p>
        </p:txBody>
      </p:sp>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4</a:t>
            </a:fld>
            <a:endParaRPr kumimoji="0" lang="en" sz="1333" b="0" i="0" u="none" strike="noStrike" kern="0" cap="none" spc="0" normalizeH="0" baseline="0" noProof="0">
              <a:ln>
                <a:noFill/>
              </a:ln>
              <a:solidFill>
                <a:srgbClr val="595959"/>
              </a:solidFill>
              <a:effectLst/>
              <a:uLnTx/>
              <a:uFillTx/>
              <a:latin typeface="Arial"/>
              <a:ea typeface="+mn-ea"/>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816895" y="2335584"/>
            <a:ext cx="5116000" cy="45224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Why is abstraction useful?</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Allow reuse through universal properties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Avoid resource conflicts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TW"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6308400" y="1985861"/>
            <a:ext cx="5393600" cy="10157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56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6422211" y="2506984"/>
            <a:ext cx="5116000" cy="41796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Generalizing concrete experience?</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Make analogies in localized contexts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Engage sensible metaphors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463717" y="720838"/>
            <a:ext cx="9835977" cy="50788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4800" b="0" i="0" u="none" strike="noStrike" kern="0" cap="none" spc="0" normalizeH="0" baseline="0" noProof="0" dirty="0">
                <a:ln>
                  <a:noFill/>
                </a:ln>
                <a:solidFill>
                  <a:srgbClr val="000000"/>
                </a:solidFill>
                <a:effectLst/>
                <a:uLnTx/>
                <a:uFillTx/>
                <a:latin typeface="Arial"/>
                <a:cs typeface="Arial"/>
                <a:sym typeface="Aria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6096001" y="39191"/>
            <a:ext cx="4036540" cy="1684540"/>
          </a:xfrm>
          <a:prstGeom prst="rect">
            <a:avLst/>
          </a:prstGeom>
        </p:spPr>
      </p:pic>
    </p:spTree>
    <p:extLst>
      <p:ext uri="{BB962C8B-B14F-4D97-AF65-F5344CB8AC3E}">
        <p14:creationId xmlns:p14="http://schemas.microsoft.com/office/powerpoint/2010/main" val="3567066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008473" y="6079967"/>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https://youtu.be/h7apO7q16V0?t=732</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985937" y="1451341"/>
            <a:ext cx="6220126" cy="4654658"/>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9753" y="2510676"/>
            <a:ext cx="2724797" cy="1475169"/>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50820" y="2510675"/>
            <a:ext cx="2724797" cy="1475170"/>
          </a:xfrm>
          <a:prstGeom prst="rect">
            <a:avLst/>
          </a:prstGeom>
        </p:spPr>
      </p:pic>
    </p:spTree>
    <p:extLst>
      <p:ext uri="{BB962C8B-B14F-4D97-AF65-F5344CB8AC3E}">
        <p14:creationId xmlns:p14="http://schemas.microsoft.com/office/powerpoint/2010/main" val="2852506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3200" dirty="0">
                <a:solidFill>
                  <a:schemeClr val="tx1"/>
                </a:solidFill>
              </a:rPr>
              <a:t>When explaining the idea of Universal Properties …</a:t>
            </a:r>
            <a:endParaRPr sz="32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415600" y="2817113"/>
            <a:ext cx="3983083" cy="298071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891504" y="1267491"/>
            <a:ext cx="8408989" cy="1077218"/>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TW" sz="3200" b="0" i="0" u="none" strike="noStrike" kern="0" cap="none" spc="0" normalizeH="0" baseline="0" noProof="0" dirty="0">
                <a:ln>
                  <a:noFill/>
                </a:ln>
                <a:solidFill>
                  <a:srgbClr val="000000"/>
                </a:solidFill>
                <a:effectLst/>
                <a:uLnTx/>
                <a:uFillTx/>
                <a:latin typeface="Arial"/>
                <a:ea typeface="+mn-ea"/>
                <a:cs typeface="Arial"/>
                <a:sym typeface="Arial"/>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5223448" y="2437150"/>
            <a:ext cx="5077045" cy="3827484"/>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4398683" y="2817112"/>
            <a:ext cx="2534023" cy="804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4398683" y="3683406"/>
            <a:ext cx="2534023" cy="21144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0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616300" y="1384125"/>
            <a:ext cx="4625387" cy="2124643"/>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616300" y="3948080"/>
            <a:ext cx="4625384" cy="212464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7103967" y="1292726"/>
            <a:ext cx="3118556" cy="4971908"/>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1127858" y="6399179"/>
            <a:ext cx="3602268" cy="194990"/>
          </a:xfrm>
          <a:prstGeom prst="rect">
            <a:avLst/>
          </a:prstGeom>
          <a:noFill/>
        </p:spPr>
        <p:txBody>
          <a:bodyPr wrap="none" rtlCol="0">
            <a:spAutoFit/>
          </a:bodyPr>
          <a:lstStyle/>
          <a:p>
            <a:pPr algn="ctr"/>
            <a:r>
              <a:rPr lang="en-US" sz="667" dirty="0"/>
              <a:t>Image Source: </a:t>
            </a:r>
            <a:r>
              <a:rPr lang="en-US" sz="667" dirty="0">
                <a:hlinkClick r:id="rId7"/>
              </a:rPr>
              <a:t>Symmetric chain decompositions of partially ordered sets</a:t>
            </a:r>
            <a:r>
              <a:rPr lang="en-US" sz="667" dirty="0"/>
              <a:t> by </a:t>
            </a:r>
            <a:r>
              <a:rPr lang="en-US" sz="667" dirty="0" err="1"/>
              <a:t>Ondrej</a:t>
            </a:r>
            <a:r>
              <a:rPr lang="en-US" sz="667" dirty="0"/>
              <a:t> </a:t>
            </a:r>
            <a:r>
              <a:rPr lang="en-US" sz="667" dirty="0" err="1"/>
              <a:t>Zjevik</a:t>
            </a:r>
            <a:endParaRPr lang="en-TW" sz="667" dirty="0"/>
          </a:p>
        </p:txBody>
      </p:sp>
      <p:sp>
        <p:nvSpPr>
          <p:cNvPr id="7" name="TextBox 6">
            <a:extLst>
              <a:ext uri="{FF2B5EF4-FFF2-40B4-BE49-F238E27FC236}">
                <a16:creationId xmlns:a16="http://schemas.microsoft.com/office/drawing/2014/main" id="{9346CFA2-9537-6744-9A4F-A81C80DA5813}"/>
              </a:ext>
            </a:extLst>
          </p:cNvPr>
          <p:cNvSpPr txBox="1"/>
          <p:nvPr/>
        </p:nvSpPr>
        <p:spPr>
          <a:xfrm>
            <a:off x="7052878" y="6445739"/>
            <a:ext cx="3220753" cy="194990"/>
          </a:xfrm>
          <a:prstGeom prst="rect">
            <a:avLst/>
          </a:prstGeom>
          <a:noFill/>
        </p:spPr>
        <p:txBody>
          <a:bodyPr wrap="none" rtlCol="0">
            <a:spAutoFit/>
          </a:bodyPr>
          <a:lstStyle/>
          <a:p>
            <a:pPr algn="ctr"/>
            <a:r>
              <a:rPr lang="en-US" sz="667" dirty="0"/>
              <a:t>Image Source: </a:t>
            </a:r>
            <a:r>
              <a:rPr lang="en-US" sz="667" dirty="0">
                <a:hlinkClick r:id="rId5"/>
              </a:rPr>
              <a:t>The Number of Ordered Partially Ordered Sets</a:t>
            </a:r>
            <a:r>
              <a:rPr lang="en-US" sz="667" dirty="0"/>
              <a:t> by David </a:t>
            </a:r>
            <a:r>
              <a:rPr lang="en-US" sz="667" dirty="0" err="1"/>
              <a:t>Klarner</a:t>
            </a:r>
            <a:endParaRPr lang="en-TW" sz="667"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fld id="{00000000-1234-1234-1234-123412341234}" type="slidenum">
              <a:rPr lang="en" smtClean="0"/>
              <a:pPr/>
              <a:t>42</a:t>
            </a:fld>
            <a:endParaRPr lang="en" dirty="0"/>
          </a:p>
        </p:txBody>
      </p:sp>
    </p:spTree>
    <p:extLst>
      <p:ext uri="{BB962C8B-B14F-4D97-AF65-F5344CB8AC3E}">
        <p14:creationId xmlns:p14="http://schemas.microsoft.com/office/powerpoint/2010/main" val="1782448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11205" y="1882095"/>
            <a:ext cx="4316631" cy="4514087"/>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1378765"/>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893365"/>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840897" y="3631012"/>
            <a:ext cx="4014240" cy="307777"/>
          </a:xfrm>
          <a:prstGeom prst="rect">
            <a:avLst/>
          </a:prstGeom>
          <a:noFill/>
        </p:spPr>
        <p:txBody>
          <a:bodyPr wrap="none" rtlCol="0">
            <a:spAutoFit/>
          </a:bodyPr>
          <a:lstStyle/>
          <a:p>
            <a:pPr defTabSz="1219170">
              <a:buClr>
                <a:srgbClr val="000000"/>
              </a:buClr>
            </a:pPr>
            <a:r>
              <a:rPr lang="en-TW" sz="1400" kern="0" dirty="0">
                <a:solidFill>
                  <a:srgbClr val="000000"/>
                </a:solidFill>
                <a:latin typeface="Arial"/>
                <a:cs typeface="Arial"/>
                <a:sym typeface="Arial"/>
              </a:rPr>
              <a:t>Memory management in Jack Operating System</a:t>
            </a:r>
          </a:p>
        </p:txBody>
      </p:sp>
    </p:spTree>
    <p:extLst>
      <p:ext uri="{BB962C8B-B14F-4D97-AF65-F5344CB8AC3E}">
        <p14:creationId xmlns:p14="http://schemas.microsoft.com/office/powerpoint/2010/main" val="140431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44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887362" y="6217623"/>
            <a:ext cx="10417275" cy="461665"/>
          </a:xfrm>
          <a:prstGeom prst="rect">
            <a:avLst/>
          </a:prstGeom>
          <a:noFill/>
        </p:spPr>
        <p:txBody>
          <a:bodyPr wrap="none" rtlCol="0">
            <a:spAutoFit/>
          </a:bodyPr>
          <a:lstStyle/>
          <a:p>
            <a:r>
              <a:rPr lang="en-TW" sz="2400" dirty="0">
                <a:hlinkClick r:id="rId2"/>
              </a:rPr>
              <a:t>A lecture that students of Cognitive Foundation must watch several times…</a:t>
            </a:r>
            <a:endParaRPr lang="en-TW" sz="2400" dirty="0"/>
          </a:p>
        </p:txBody>
      </p:sp>
    </p:spTree>
    <p:extLst>
      <p:ext uri="{BB962C8B-B14F-4D97-AF65-F5344CB8AC3E}">
        <p14:creationId xmlns:p14="http://schemas.microsoft.com/office/powerpoint/2010/main" val="1702026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9E4E760-C2F0-7843-8662-79533AB7625A}"/>
              </a:ext>
            </a:extLst>
          </p:cNvPr>
          <p:cNvSpPr>
            <a:spLocks noGrp="1" noChangeArrowheads="1"/>
          </p:cNvSpPr>
          <p:nvPr>
            <p:ph type="title"/>
          </p:nvPr>
        </p:nvSpPr>
        <p:spPr/>
        <p:txBody>
          <a:bodyPr/>
          <a:lstStyle/>
          <a:p>
            <a:pPr algn="ctr">
              <a:defRPr/>
            </a:pPr>
            <a:r>
              <a:rPr lang="en-US" dirty="0">
                <a:cs typeface="+mj-cs"/>
              </a:rPr>
              <a:t>The VM model and language </a:t>
            </a:r>
            <a:endParaRPr lang="en-US" sz="1400" dirty="0">
              <a:cs typeface="+mj-cs"/>
            </a:endParaRPr>
          </a:p>
        </p:txBody>
      </p:sp>
      <p:sp>
        <p:nvSpPr>
          <p:cNvPr id="465924" name="Rectangle 4">
            <a:extLst>
              <a:ext uri="{FF2B5EF4-FFF2-40B4-BE49-F238E27FC236}">
                <a16:creationId xmlns:a16="http://schemas.microsoft.com/office/drawing/2014/main" id="{16124D0D-C4F2-484E-BF14-E6514969B581}"/>
              </a:ext>
            </a:extLst>
          </p:cNvPr>
          <p:cNvSpPr>
            <a:spLocks noChangeArrowheads="1"/>
          </p:cNvSpPr>
          <p:nvPr/>
        </p:nvSpPr>
        <p:spPr bwMode="auto">
          <a:xfrm>
            <a:off x="1752600" y="1356967"/>
            <a:ext cx="8610600" cy="16503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9" rIns="92075" bIns="46039"/>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60000"/>
              </a:spcBef>
              <a:spcAft>
                <a:spcPct val="0"/>
              </a:spcAft>
              <a:buClr>
                <a:srgbClr val="006600"/>
              </a:buClr>
              <a:buSzPct val="100000"/>
            </a:pPr>
            <a:r>
              <a:rPr lang="en-US" altLang="en-CN" sz="1600" u="sng" dirty="0">
                <a:solidFill>
                  <a:srgbClr val="000000"/>
                </a:solidFill>
                <a:latin typeface="Comic Sans MS" panose="030F0902030302020204" pitchFamily="66" charset="0"/>
              </a:rPr>
              <a:t>Perspective:</a:t>
            </a:r>
          </a:p>
          <a:p>
            <a:pPr eaLnBrk="0" fontAlgn="base" hangingPunct="0">
              <a:spcBef>
                <a:spcPct val="60000"/>
              </a:spcBef>
              <a:spcAft>
                <a:spcPct val="0"/>
              </a:spcAft>
              <a:buClr>
                <a:srgbClr val="006600"/>
              </a:buClr>
              <a:buSzPct val="100000"/>
            </a:pPr>
            <a:r>
              <a:rPr lang="en-US" altLang="en-CN" sz="1467" dirty="0">
                <a:solidFill>
                  <a:srgbClr val="000000"/>
                </a:solidFill>
                <a:latin typeface="Comic Sans MS" panose="030F0902030302020204" pitchFamily="66" charset="0"/>
              </a:rPr>
              <a:t>From here till the end of the next lecture we describe the VM model used in the Hack-Jack platform</a:t>
            </a:r>
          </a:p>
          <a:p>
            <a:pPr eaLnBrk="0" fontAlgn="base" hangingPunct="0">
              <a:spcBef>
                <a:spcPct val="60000"/>
              </a:spcBef>
              <a:spcAft>
                <a:spcPct val="0"/>
              </a:spcAft>
              <a:buClr>
                <a:srgbClr val="006600"/>
              </a:buClr>
              <a:buSzPct val="100000"/>
            </a:pPr>
            <a:r>
              <a:rPr lang="en-US" altLang="en-CN" sz="1467" dirty="0">
                <a:solidFill>
                  <a:srgbClr val="000000"/>
                </a:solidFill>
                <a:latin typeface="Comic Sans MS" panose="030F0902030302020204" pitchFamily="66" charset="0"/>
              </a:rPr>
              <a:t>Other VM models (like Java</a:t>
            </a:r>
            <a:r>
              <a:rPr lang="en-US" altLang="en-US" sz="1467" dirty="0">
                <a:solidFill>
                  <a:srgbClr val="000000"/>
                </a:solidFill>
                <a:latin typeface="Comic Sans MS" panose="030F0902030302020204" pitchFamily="66" charset="0"/>
              </a:rPr>
              <a:t>’</a:t>
            </a:r>
            <a:r>
              <a:rPr lang="en-US" altLang="en-CN" sz="1467" dirty="0">
                <a:solidFill>
                  <a:srgbClr val="000000"/>
                </a:solidFill>
                <a:latin typeface="Comic Sans MS" panose="030F0902030302020204" pitchFamily="66" charset="0"/>
              </a:rPr>
              <a:t>s JVM/JRE and .NET</a:t>
            </a:r>
            <a:r>
              <a:rPr lang="en-US" altLang="en-US" sz="1467" dirty="0">
                <a:solidFill>
                  <a:srgbClr val="000000"/>
                </a:solidFill>
                <a:latin typeface="Comic Sans MS" panose="030F0902030302020204" pitchFamily="66" charset="0"/>
              </a:rPr>
              <a:t>’</a:t>
            </a:r>
            <a:r>
              <a:rPr lang="en-US" altLang="en-CN" sz="1467" dirty="0">
                <a:solidFill>
                  <a:srgbClr val="000000"/>
                </a:solidFill>
                <a:latin typeface="Comic Sans MS" panose="030F0902030302020204" pitchFamily="66" charset="0"/>
              </a:rPr>
              <a:t>s IL/CLR) are similar in spirit</a:t>
            </a:r>
            <a:br>
              <a:rPr lang="en-US" altLang="en-CN" sz="1467" dirty="0">
                <a:solidFill>
                  <a:srgbClr val="000000"/>
                </a:solidFill>
                <a:latin typeface="Comic Sans MS" panose="030F0902030302020204" pitchFamily="66" charset="0"/>
              </a:rPr>
            </a:br>
            <a:r>
              <a:rPr lang="en-US" altLang="en-CN" sz="1467" dirty="0">
                <a:solidFill>
                  <a:srgbClr val="000000"/>
                </a:solidFill>
                <a:latin typeface="Comic Sans MS" panose="030F0902030302020204" pitchFamily="66" charset="0"/>
              </a:rPr>
              <a:t>but differ in scope and details.</a:t>
            </a:r>
          </a:p>
        </p:txBody>
      </p:sp>
      <p:sp>
        <p:nvSpPr>
          <p:cNvPr id="9221" name="Content Placeholder 2">
            <a:extLst>
              <a:ext uri="{FF2B5EF4-FFF2-40B4-BE49-F238E27FC236}">
                <a16:creationId xmlns:a16="http://schemas.microsoft.com/office/drawing/2014/main" id="{56FA1C8E-3BC7-4744-A9A3-E9ED329DF4DD}"/>
              </a:ext>
            </a:extLst>
          </p:cNvPr>
          <p:cNvSpPr>
            <a:spLocks noGrp="1"/>
          </p:cNvSpPr>
          <p:nvPr>
            <p:ph idx="1"/>
          </p:nvPr>
        </p:nvSpPr>
        <p:spPr>
          <a:xfrm>
            <a:off x="1828800" y="2667000"/>
            <a:ext cx="8839200" cy="3810000"/>
          </a:xfrm>
        </p:spPr>
        <p:txBody>
          <a:bodyPr/>
          <a:lstStyle/>
          <a:p>
            <a:pPr marL="268281" indent="-268281">
              <a:buNone/>
            </a:pPr>
            <a:r>
              <a:rPr lang="en-US" altLang="en-CN" sz="1867" u="sng" dirty="0">
                <a:latin typeface="Comic Sans MS" panose="030F0902030302020204" pitchFamily="66" charset="0"/>
                <a:ea typeface="ＭＳ Ｐゴシック" panose="020B0600070205080204" pitchFamily="34" charset="-128"/>
              </a:rPr>
              <a:t>Several different ways to think about the notion of a virtual machine:</a:t>
            </a: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Abstract software engineering view:</a:t>
            </a:r>
            <a:br>
              <a:rPr lang="en-US" altLang="en-CN" sz="1867" b="1"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the VM is an interesting abstraction that makes sense in its own right</a:t>
            </a: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Practical software engineering view:</a:t>
            </a:r>
            <a:br>
              <a:rPr lang="en-US" altLang="en-CN" sz="1867" b="1"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the VM code layer enables </a:t>
            </a:r>
            <a:r>
              <a:rPr lang="en-US" altLang="en-US" sz="1867" dirty="0">
                <a:latin typeface="Comic Sans MS" panose="030F0902030302020204" pitchFamily="66" charset="0"/>
                <a:ea typeface="ＭＳ Ｐゴシック" panose="020B0600070205080204" pitchFamily="34" charset="-128"/>
              </a:rPr>
              <a:t>“</a:t>
            </a:r>
            <a:r>
              <a:rPr lang="en-US" altLang="en-CN" sz="1867" dirty="0">
                <a:latin typeface="Comic Sans MS" panose="030F0902030302020204" pitchFamily="66" charset="0"/>
                <a:ea typeface="ＭＳ Ｐゴシック" panose="020B0600070205080204" pitchFamily="34" charset="-128"/>
              </a:rPr>
              <a:t>managed code</a:t>
            </a:r>
            <a:r>
              <a:rPr lang="en-US" altLang="en-US" sz="1867" dirty="0">
                <a:latin typeface="Comic Sans MS" panose="030F0902030302020204" pitchFamily="66" charset="0"/>
                <a:ea typeface="ＭＳ Ｐゴシック" panose="020B0600070205080204" pitchFamily="34" charset="-128"/>
              </a:rPr>
              <a:t>”</a:t>
            </a:r>
            <a:r>
              <a:rPr lang="en-US" altLang="en-CN" sz="1867" dirty="0">
                <a:latin typeface="Comic Sans MS" panose="030F0902030302020204" pitchFamily="66" charset="0"/>
                <a:ea typeface="ＭＳ Ｐゴシック" panose="020B0600070205080204" pitchFamily="34" charset="-128"/>
              </a:rPr>
              <a:t> (e.g. enhanced security)</a:t>
            </a:r>
            <a:endParaRPr lang="he-IL" altLang="en-CN" sz="1867" dirty="0">
              <a:latin typeface="Comic Sans MS" panose="030F0902030302020204" pitchFamily="66" charset="0"/>
              <a:ea typeface="ＭＳ Ｐゴシック" panose="020B0600070205080204" pitchFamily="34" charset="-128"/>
              <a:cs typeface="Arial" panose="020B0604020202020204" pitchFamily="34" charset="0"/>
            </a:endParaRP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Pragmatic compiler writing view:</a:t>
            </a:r>
            <a:br>
              <a:rPr lang="en-US" altLang="en-CN" sz="1867" b="1"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a VM architecture makes writing a compiler much easier</a:t>
            </a:r>
            <a:br>
              <a:rPr lang="en-US" altLang="en-CN" sz="1867" dirty="0">
                <a:latin typeface="Comic Sans MS" panose="030F0902030302020204" pitchFamily="66" charset="0"/>
                <a:ea typeface="ＭＳ Ｐゴシック" panose="020B0600070205080204" pitchFamily="34" charset="-128"/>
              </a:rPr>
            </a:br>
            <a:r>
              <a:rPr lang="en-US" altLang="en-CN" sz="1867" dirty="0">
                <a:latin typeface="Comic Sans MS" panose="030F0902030302020204" pitchFamily="66" charset="0"/>
                <a:ea typeface="ＭＳ Ｐゴシック" panose="020B0600070205080204" pitchFamily="34" charset="-128"/>
              </a:rPr>
              <a:t>(as we</a:t>
            </a:r>
            <a:r>
              <a:rPr lang="en-US" altLang="en-US" sz="1867" dirty="0">
                <a:latin typeface="Comic Sans MS" panose="030F0902030302020204" pitchFamily="66" charset="0"/>
                <a:ea typeface="ＭＳ Ｐゴシック" panose="020B0600070205080204" pitchFamily="34" charset="-128"/>
              </a:rPr>
              <a:t>’</a:t>
            </a:r>
            <a:r>
              <a:rPr lang="en-US" altLang="en-CN" sz="1867" dirty="0">
                <a:latin typeface="Comic Sans MS" panose="030F0902030302020204" pitchFamily="66" charset="0"/>
                <a:ea typeface="ＭＳ Ｐゴシック" panose="020B0600070205080204" pitchFamily="34" charset="-128"/>
              </a:rPr>
              <a:t>ll see later in the course)</a:t>
            </a:r>
            <a:endParaRPr lang="he-IL" altLang="en-CN" sz="1867" dirty="0">
              <a:latin typeface="Comic Sans MS" panose="030F0902030302020204" pitchFamily="66" charset="0"/>
              <a:ea typeface="ＭＳ Ｐゴシック" panose="020B0600070205080204" pitchFamily="34" charset="-128"/>
              <a:cs typeface="Arial" panose="020B0604020202020204" pitchFamily="34" charset="0"/>
            </a:endParaRPr>
          </a:p>
          <a:p>
            <a:pPr marL="268281" indent="-268281">
              <a:buSzPct val="80000"/>
              <a:buFont typeface="Wingdings" pitchFamily="2" charset="2"/>
              <a:buChar char="q"/>
            </a:pPr>
            <a:r>
              <a:rPr lang="en-US" altLang="en-CN" sz="1867" b="1" dirty="0">
                <a:latin typeface="Comic Sans MS" panose="030F0902030302020204" pitchFamily="66" charset="0"/>
                <a:ea typeface="ＭＳ Ｐゴシック" panose="020B0600070205080204" pitchFamily="34" charset="-128"/>
              </a:rPr>
              <a:t>Opportunistic empire builder view:</a:t>
            </a:r>
            <a:br>
              <a:rPr lang="en-US" altLang="en-CN" sz="1867" b="1" dirty="0">
                <a:latin typeface="Comic Sans MS" panose="030F0902030302020204" pitchFamily="66" charset="0"/>
                <a:ea typeface="ＭＳ Ｐゴシック" panose="020B0600070205080204" pitchFamily="34" charset="-128"/>
              </a:rPr>
            </a:br>
            <a:r>
              <a:rPr lang="en-US" altLang="en-CN" sz="1867" b="1" dirty="0">
                <a:latin typeface="Comic Sans MS" panose="030F0902030302020204" pitchFamily="66" charset="0"/>
                <a:ea typeface="ＭＳ Ｐゴシック" panose="020B0600070205080204" pitchFamily="34" charset="-128"/>
              </a:rPr>
              <a:t>a </a:t>
            </a:r>
            <a:r>
              <a:rPr lang="en-US" altLang="en-CN" sz="1867" dirty="0">
                <a:latin typeface="Comic Sans MS" panose="030F0902030302020204" pitchFamily="66" charset="0"/>
                <a:ea typeface="ＭＳ Ｐゴシック" panose="020B0600070205080204" pitchFamily="34" charset="-128"/>
              </a:rPr>
              <a:t>VM architecture allows writing high-level code once and have it run on many target platforms with little or no modification.</a:t>
            </a:r>
            <a:endParaRPr lang="he-IL" altLang="en-CN" sz="1867" dirty="0">
              <a:latin typeface="Comic Sans MS" panose="030F0902030302020204" pitchFamily="66" charset="0"/>
              <a:ea typeface="ＭＳ Ｐゴシック" panose="020B0600070205080204" pitchFamily="34" charset="-128"/>
            </a:endParaRPr>
          </a:p>
          <a:p>
            <a:pPr marL="268281" indent="-268281">
              <a:buNone/>
            </a:pPr>
            <a:endParaRPr lang="he-IL" altLang="en-CN" sz="1867" dirty="0">
              <a:latin typeface="Comic Sans MS" panose="030F0902030302020204" pitchFamily="66"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489566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59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59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59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21">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21">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21">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21">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2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4" grpId="0" build="p"/>
      <p:bldP spid="9221" grpId="0" build="p" bldLvl="2"/>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9E4E760-C2F0-7843-8662-79533AB7625A}"/>
              </a:ext>
            </a:extLst>
          </p:cNvPr>
          <p:cNvSpPr>
            <a:spLocks noGrp="1" noChangeArrowheads="1"/>
          </p:cNvSpPr>
          <p:nvPr>
            <p:ph type="title"/>
          </p:nvPr>
        </p:nvSpPr>
        <p:spPr/>
        <p:txBody>
          <a:bodyPr/>
          <a:lstStyle/>
          <a:p>
            <a:pPr algn="ctr">
              <a:defRPr/>
            </a:pPr>
            <a:r>
              <a:rPr lang="en-US" dirty="0">
                <a:cs typeface="+mj-cs"/>
              </a:rPr>
              <a:t>Web Assembly (WASM VM)</a:t>
            </a:r>
            <a:endParaRPr lang="en-US" sz="1400" dirty="0">
              <a:cs typeface="+mj-cs"/>
            </a:endParaRPr>
          </a:p>
        </p:txBody>
      </p:sp>
      <p:sp>
        <p:nvSpPr>
          <p:cNvPr id="3" name="Content Placeholder 2">
            <a:extLst>
              <a:ext uri="{FF2B5EF4-FFF2-40B4-BE49-F238E27FC236}">
                <a16:creationId xmlns:a16="http://schemas.microsoft.com/office/drawing/2014/main" id="{17423E2F-98D2-A84F-B5B1-1DACC231E75E}"/>
              </a:ext>
            </a:extLst>
          </p:cNvPr>
          <p:cNvSpPr>
            <a:spLocks noGrp="1"/>
          </p:cNvSpPr>
          <p:nvPr>
            <p:ph idx="1"/>
          </p:nvPr>
        </p:nvSpPr>
        <p:spPr>
          <a:xfrm>
            <a:off x="415600" y="5501033"/>
            <a:ext cx="11360800" cy="763600"/>
          </a:xfrm>
        </p:spPr>
        <p:txBody>
          <a:bodyPr/>
          <a:lstStyle/>
          <a:p>
            <a:r>
              <a:rPr lang="en-TW" dirty="0"/>
              <a:t>Near Naitive Performance, Cross Platform (modern browsers), Lightweight</a:t>
            </a:r>
          </a:p>
        </p:txBody>
      </p:sp>
      <p:pic>
        <p:nvPicPr>
          <p:cNvPr id="4" name="Picture 3">
            <a:hlinkClick r:id="rId3"/>
            <a:extLst>
              <a:ext uri="{FF2B5EF4-FFF2-40B4-BE49-F238E27FC236}">
                <a16:creationId xmlns:a16="http://schemas.microsoft.com/office/drawing/2014/main" id="{312E2D72-C114-C14E-ADA0-8F5312818A56}"/>
              </a:ext>
            </a:extLst>
          </p:cNvPr>
          <p:cNvPicPr>
            <a:picLocks noChangeAspect="1"/>
          </p:cNvPicPr>
          <p:nvPr/>
        </p:nvPicPr>
        <p:blipFill>
          <a:blip r:embed="rId4"/>
          <a:stretch>
            <a:fillRect/>
          </a:stretch>
        </p:blipFill>
        <p:spPr>
          <a:xfrm>
            <a:off x="3266694" y="1429765"/>
            <a:ext cx="5658613" cy="3998471"/>
          </a:xfrm>
          <a:prstGeom prst="rect">
            <a:avLst/>
          </a:prstGeom>
        </p:spPr>
      </p:pic>
    </p:spTree>
    <p:extLst>
      <p:ext uri="{BB962C8B-B14F-4D97-AF65-F5344CB8AC3E}">
        <p14:creationId xmlns:p14="http://schemas.microsoft.com/office/powerpoint/2010/main" val="1250222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8573DCB-B319-C541-B98D-87CB7159F242}"/>
              </a:ext>
            </a:extLst>
          </p:cNvPr>
          <p:cNvSpPr>
            <a:spLocks noGrp="1" noChangeArrowheads="1"/>
          </p:cNvSpPr>
          <p:nvPr>
            <p:ph type="title" idx="4294967295"/>
          </p:nvPr>
        </p:nvSpPr>
        <p:spPr/>
        <p:txBody>
          <a:bodyPr/>
          <a:lstStyle/>
          <a:p>
            <a:pPr algn="ctr">
              <a:defRPr/>
            </a:pPr>
            <a:r>
              <a:rPr lang="en-US" dirty="0">
                <a:cs typeface="+mj-cs"/>
              </a:rPr>
              <a:t>Before Stack-oriented computation, let’s re-examine Lambda Calculus</a:t>
            </a:r>
          </a:p>
        </p:txBody>
      </p:sp>
      <p:pic>
        <p:nvPicPr>
          <p:cNvPr id="2" name="Picture 1">
            <a:extLst>
              <a:ext uri="{FF2B5EF4-FFF2-40B4-BE49-F238E27FC236}">
                <a16:creationId xmlns:a16="http://schemas.microsoft.com/office/drawing/2014/main" id="{788F55E1-A71A-0A4A-AF1A-F772FAEEE07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91524" y="1854657"/>
            <a:ext cx="6024896" cy="4409976"/>
          </a:xfrm>
          <a:prstGeom prst="rect">
            <a:avLst/>
          </a:prstGeom>
        </p:spPr>
      </p:pic>
      <p:pic>
        <p:nvPicPr>
          <p:cNvPr id="3" name="Picture 2">
            <a:extLst>
              <a:ext uri="{FF2B5EF4-FFF2-40B4-BE49-F238E27FC236}">
                <a16:creationId xmlns:a16="http://schemas.microsoft.com/office/drawing/2014/main" id="{964F596A-C773-B046-8ADE-C6CD5F6EE9F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37420" y="1957753"/>
            <a:ext cx="4249781" cy="3001107"/>
          </a:xfrm>
          <a:prstGeom prst="rect">
            <a:avLst/>
          </a:prstGeom>
        </p:spPr>
      </p:pic>
    </p:spTree>
    <p:extLst>
      <p:ext uri="{BB962C8B-B14F-4D97-AF65-F5344CB8AC3E}">
        <p14:creationId xmlns:p14="http://schemas.microsoft.com/office/powerpoint/2010/main" val="2212641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Magical Power of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6649754" y="6069654"/>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48</a:t>
            </a:fld>
            <a:endParaRPr lang="en" dirty="0"/>
          </a:p>
        </p:txBody>
      </p:sp>
      <p:pic>
        <p:nvPicPr>
          <p:cNvPr id="4" name="Picture 3">
            <a:hlinkClick r:id="rId4"/>
            <a:extLst>
              <a:ext uri="{FF2B5EF4-FFF2-40B4-BE49-F238E27FC236}">
                <a16:creationId xmlns:a16="http://schemas.microsoft.com/office/drawing/2014/main" id="{403619E2-5927-7747-B5C5-A790D08CFB6D}"/>
              </a:ext>
            </a:extLst>
          </p:cNvPr>
          <p:cNvPicPr>
            <a:picLocks noChangeAspect="1"/>
          </p:cNvPicPr>
          <p:nvPr/>
        </p:nvPicPr>
        <p:blipFill>
          <a:blip r:embed="rId5"/>
          <a:stretch>
            <a:fillRect/>
          </a:stretch>
        </p:blipFill>
        <p:spPr>
          <a:xfrm>
            <a:off x="602512" y="1509234"/>
            <a:ext cx="5787040" cy="3169093"/>
          </a:xfrm>
          <a:prstGeom prst="rect">
            <a:avLst/>
          </a:prstGeom>
        </p:spPr>
      </p:pic>
      <p:pic>
        <p:nvPicPr>
          <p:cNvPr id="5" name="Picture 4">
            <a:hlinkClick r:id="rId3"/>
            <a:extLst>
              <a:ext uri="{FF2B5EF4-FFF2-40B4-BE49-F238E27FC236}">
                <a16:creationId xmlns:a16="http://schemas.microsoft.com/office/drawing/2014/main" id="{97867333-ACDF-C949-A50E-9D71B9196102}"/>
              </a:ext>
            </a:extLst>
          </p:cNvPr>
          <p:cNvPicPr>
            <a:picLocks noChangeAspect="1"/>
          </p:cNvPicPr>
          <p:nvPr/>
        </p:nvPicPr>
        <p:blipFill>
          <a:blip r:embed="rId6"/>
          <a:stretch>
            <a:fillRect/>
          </a:stretch>
        </p:blipFill>
        <p:spPr>
          <a:xfrm>
            <a:off x="5684874" y="2431153"/>
            <a:ext cx="5782677" cy="3429000"/>
          </a:xfrm>
          <a:prstGeom prst="rect">
            <a:avLst/>
          </a:prstGeom>
        </p:spPr>
      </p:pic>
      <p:sp>
        <p:nvSpPr>
          <p:cNvPr id="9" name="TextBox 8">
            <a:extLst>
              <a:ext uri="{FF2B5EF4-FFF2-40B4-BE49-F238E27FC236}">
                <a16:creationId xmlns:a16="http://schemas.microsoft.com/office/drawing/2014/main" id="{69C905CC-B271-E14E-89F5-682DEF48D29B}"/>
              </a:ext>
            </a:extLst>
          </p:cNvPr>
          <p:cNvSpPr txBox="1"/>
          <p:nvPr/>
        </p:nvSpPr>
        <p:spPr>
          <a:xfrm>
            <a:off x="1422600" y="4829106"/>
            <a:ext cx="5210914" cy="461665"/>
          </a:xfrm>
          <a:prstGeom prst="rect">
            <a:avLst/>
          </a:prstGeom>
          <a:noFill/>
        </p:spPr>
        <p:txBody>
          <a:bodyPr wrap="none" rtlCol="0">
            <a:spAutoFit/>
          </a:bodyPr>
          <a:lstStyle/>
          <a:p>
            <a:r>
              <a:rPr lang="en-US" sz="2400" dirty="0">
                <a:hlinkClick r:id="rId4"/>
              </a:rPr>
              <a:t>Video last viewed</a:t>
            </a:r>
            <a:r>
              <a:rPr lang="en-US" sz="2400" dirty="0"/>
              <a:t>: October 26, 2020.</a:t>
            </a:r>
            <a:endParaRPr lang="en-TW" sz="2400" dirty="0"/>
          </a:p>
        </p:txBody>
      </p:sp>
    </p:spTree>
    <p:extLst>
      <p:ext uri="{BB962C8B-B14F-4D97-AF65-F5344CB8AC3E}">
        <p14:creationId xmlns:p14="http://schemas.microsoft.com/office/powerpoint/2010/main" val="1627880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Head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49</a:t>
            </a:fld>
            <a:endParaRPr lang="en" dirty="0"/>
          </a:p>
        </p:txBody>
      </p:sp>
      <p:pic>
        <p:nvPicPr>
          <p:cNvPr id="3" name="Picture 2">
            <a:hlinkClick r:id="rId3"/>
            <a:extLst>
              <a:ext uri="{FF2B5EF4-FFF2-40B4-BE49-F238E27FC236}">
                <a16:creationId xmlns:a16="http://schemas.microsoft.com/office/drawing/2014/main" id="{EB08F1B4-FFE8-014F-B374-30C194B7ADDD}"/>
              </a:ext>
            </a:extLst>
          </p:cNvPr>
          <p:cNvPicPr>
            <a:picLocks noChangeAspect="1"/>
          </p:cNvPicPr>
          <p:nvPr/>
        </p:nvPicPr>
        <p:blipFill>
          <a:blip r:embed="rId4"/>
          <a:stretch>
            <a:fillRect/>
          </a:stretch>
        </p:blipFill>
        <p:spPr>
          <a:xfrm>
            <a:off x="637954" y="1654071"/>
            <a:ext cx="10916093" cy="4212328"/>
          </a:xfrm>
          <a:prstGeom prst="rect">
            <a:avLst/>
          </a:prstGeom>
        </p:spPr>
      </p:pic>
    </p:spTree>
    <p:extLst>
      <p:ext uri="{BB962C8B-B14F-4D97-AF65-F5344CB8AC3E}">
        <p14:creationId xmlns:p14="http://schemas.microsoft.com/office/powerpoint/2010/main" val="980778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5</a:t>
            </a:fld>
            <a:endParaRPr kumimoji="0" lang="en" sz="1333" b="0" i="0" u="none" strike="noStrike" kern="0" cap="none" spc="0" normalizeH="0" baseline="0" noProof="0" dirty="0">
              <a:ln>
                <a:noFill/>
              </a:ln>
              <a:solidFill>
                <a:srgbClr val="595959"/>
              </a:solidFill>
              <a:effectLst/>
              <a:uLnTx/>
              <a:uFillTx/>
              <a:latin typeface="Arial"/>
              <a:ea typeface="+mn-ea"/>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725942" y="1679547"/>
            <a:ext cx="10740117" cy="4215496"/>
          </a:xfrm>
          <a:prstGeom prst="rect">
            <a:avLst/>
          </a:prstGeom>
        </p:spPr>
      </p:pic>
    </p:spTree>
    <p:extLst>
      <p:ext uri="{BB962C8B-B14F-4D97-AF65-F5344CB8AC3E}">
        <p14:creationId xmlns:p14="http://schemas.microsoft.com/office/powerpoint/2010/main" val="2178410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Tail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50</a:t>
            </a:fld>
            <a:endParaRPr lang="en" dirty="0"/>
          </a:p>
        </p:txBody>
      </p:sp>
      <p:pic>
        <p:nvPicPr>
          <p:cNvPr id="4" name="Picture 3">
            <a:hlinkClick r:id="rId3"/>
            <a:extLst>
              <a:ext uri="{FF2B5EF4-FFF2-40B4-BE49-F238E27FC236}">
                <a16:creationId xmlns:a16="http://schemas.microsoft.com/office/drawing/2014/main" id="{411D7E8C-0F0D-A644-82F3-900BFC213AC3}"/>
              </a:ext>
            </a:extLst>
          </p:cNvPr>
          <p:cNvPicPr>
            <a:picLocks noChangeAspect="1"/>
          </p:cNvPicPr>
          <p:nvPr/>
        </p:nvPicPr>
        <p:blipFill>
          <a:blip r:embed="rId4"/>
          <a:stretch>
            <a:fillRect/>
          </a:stretch>
        </p:blipFill>
        <p:spPr>
          <a:xfrm>
            <a:off x="583208" y="1517488"/>
            <a:ext cx="11025584" cy="4254577"/>
          </a:xfrm>
          <a:prstGeom prst="rect">
            <a:avLst/>
          </a:prstGeom>
        </p:spPr>
      </p:pic>
    </p:spTree>
    <p:extLst>
      <p:ext uri="{BB962C8B-B14F-4D97-AF65-F5344CB8AC3E}">
        <p14:creationId xmlns:p14="http://schemas.microsoft.com/office/powerpoint/2010/main" val="18017723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Comparing Head and Tail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51</a:t>
            </a:fld>
            <a:endParaRPr lang="en" dirty="0"/>
          </a:p>
        </p:txBody>
      </p:sp>
      <p:pic>
        <p:nvPicPr>
          <p:cNvPr id="4" name="Picture 3">
            <a:hlinkClick r:id="rId3"/>
            <a:extLst>
              <a:ext uri="{FF2B5EF4-FFF2-40B4-BE49-F238E27FC236}">
                <a16:creationId xmlns:a16="http://schemas.microsoft.com/office/drawing/2014/main" id="{13E44FDB-D0FF-254C-A4C5-0CCC3AAC1427}"/>
              </a:ext>
            </a:extLst>
          </p:cNvPr>
          <p:cNvPicPr>
            <a:picLocks noChangeAspect="1"/>
          </p:cNvPicPr>
          <p:nvPr/>
        </p:nvPicPr>
        <p:blipFill>
          <a:blip r:embed="rId4"/>
          <a:stretch>
            <a:fillRect/>
          </a:stretch>
        </p:blipFill>
        <p:spPr>
          <a:xfrm>
            <a:off x="1424763" y="1548787"/>
            <a:ext cx="8571255" cy="4510660"/>
          </a:xfrm>
          <a:prstGeom prst="rect">
            <a:avLst/>
          </a:prstGeom>
        </p:spPr>
      </p:pic>
    </p:spTree>
    <p:extLst>
      <p:ext uri="{BB962C8B-B14F-4D97-AF65-F5344CB8AC3E}">
        <p14:creationId xmlns:p14="http://schemas.microsoft.com/office/powerpoint/2010/main" val="28040144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 Typical Example of Recursion</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52</a:t>
            </a:fld>
            <a:endParaRPr lang="en" dirty="0"/>
          </a:p>
        </p:txBody>
      </p:sp>
      <p:pic>
        <p:nvPicPr>
          <p:cNvPr id="5" name="Picture 4">
            <a:hlinkClick r:id="rId3"/>
            <a:extLst>
              <a:ext uri="{FF2B5EF4-FFF2-40B4-BE49-F238E27FC236}">
                <a16:creationId xmlns:a16="http://schemas.microsoft.com/office/drawing/2014/main" id="{1C0589C3-5F3B-B543-B156-7BDE303558BB}"/>
              </a:ext>
            </a:extLst>
          </p:cNvPr>
          <p:cNvPicPr>
            <a:picLocks noChangeAspect="1"/>
          </p:cNvPicPr>
          <p:nvPr/>
        </p:nvPicPr>
        <p:blipFill>
          <a:blip r:embed="rId4"/>
          <a:stretch>
            <a:fillRect/>
          </a:stretch>
        </p:blipFill>
        <p:spPr>
          <a:xfrm>
            <a:off x="2034794" y="1570979"/>
            <a:ext cx="8122413" cy="4274456"/>
          </a:xfrm>
          <a:prstGeom prst="rect">
            <a:avLst/>
          </a:prstGeom>
        </p:spPr>
      </p:pic>
    </p:spTree>
    <p:extLst>
      <p:ext uri="{BB962C8B-B14F-4D97-AF65-F5344CB8AC3E}">
        <p14:creationId xmlns:p14="http://schemas.microsoft.com/office/powerpoint/2010/main" val="4208563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Primitive Recursion’s Universal Power</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11" name="TextBox 10">
            <a:extLst>
              <a:ext uri="{FF2B5EF4-FFF2-40B4-BE49-F238E27FC236}">
                <a16:creationId xmlns:a16="http://schemas.microsoft.com/office/drawing/2014/main" id="{DFBD3031-C67C-4841-84DA-73CB40A3E1F2}"/>
              </a:ext>
            </a:extLst>
          </p:cNvPr>
          <p:cNvSpPr txBox="1"/>
          <p:nvPr/>
        </p:nvSpPr>
        <p:spPr>
          <a:xfrm>
            <a:off x="4069587" y="6059449"/>
            <a:ext cx="5210914" cy="461665"/>
          </a:xfrm>
          <a:prstGeom prst="rect">
            <a:avLst/>
          </a:prstGeom>
          <a:noFill/>
        </p:spPr>
        <p:txBody>
          <a:bodyPr wrap="none" rtlCol="0">
            <a:spAutoFit/>
          </a:bodyPr>
          <a:lstStyle/>
          <a:p>
            <a:r>
              <a:rPr lang="en-US" sz="2400" dirty="0">
                <a:hlinkClick r:id="rId3"/>
              </a:rPr>
              <a:t>Video last viewed</a:t>
            </a:r>
            <a:r>
              <a:rPr lang="en-US" sz="2400" dirty="0"/>
              <a:t>: October 26, 2020.</a:t>
            </a:r>
            <a:endParaRPr lang="en-TW" sz="2400" dirty="0"/>
          </a:p>
        </p:txBody>
      </p:sp>
      <p:sp>
        <p:nvSpPr>
          <p:cNvPr id="2" name="Slide Number Placeholder 1">
            <a:extLst>
              <a:ext uri="{FF2B5EF4-FFF2-40B4-BE49-F238E27FC236}">
                <a16:creationId xmlns:a16="http://schemas.microsoft.com/office/drawing/2014/main" id="{32E733BD-A628-1B49-B787-C171B7F4C102}"/>
              </a:ext>
            </a:extLst>
          </p:cNvPr>
          <p:cNvSpPr>
            <a:spLocks noGrp="1"/>
          </p:cNvSpPr>
          <p:nvPr>
            <p:ph type="sldNum" idx="12"/>
          </p:nvPr>
        </p:nvSpPr>
        <p:spPr/>
        <p:txBody>
          <a:bodyPr/>
          <a:lstStyle/>
          <a:p>
            <a:fld id="{00000000-1234-1234-1234-123412341234}" type="slidenum">
              <a:rPr lang="en" smtClean="0"/>
              <a:pPr/>
              <a:t>53</a:t>
            </a:fld>
            <a:endParaRPr lang="en" dirty="0"/>
          </a:p>
        </p:txBody>
      </p:sp>
      <p:pic>
        <p:nvPicPr>
          <p:cNvPr id="3" name="Picture 2">
            <a:hlinkClick r:id="rId3"/>
            <a:extLst>
              <a:ext uri="{FF2B5EF4-FFF2-40B4-BE49-F238E27FC236}">
                <a16:creationId xmlns:a16="http://schemas.microsoft.com/office/drawing/2014/main" id="{E7E8BECB-7B64-1B48-BACF-1B0843EEBFA1}"/>
              </a:ext>
            </a:extLst>
          </p:cNvPr>
          <p:cNvPicPr>
            <a:picLocks noChangeAspect="1"/>
          </p:cNvPicPr>
          <p:nvPr/>
        </p:nvPicPr>
        <p:blipFill>
          <a:blip r:embed="rId4"/>
          <a:stretch>
            <a:fillRect/>
          </a:stretch>
        </p:blipFill>
        <p:spPr>
          <a:xfrm>
            <a:off x="3419730" y="1626322"/>
            <a:ext cx="5352541" cy="4163772"/>
          </a:xfrm>
          <a:prstGeom prst="rect">
            <a:avLst/>
          </a:prstGeom>
        </p:spPr>
      </p:pic>
    </p:spTree>
    <p:extLst>
      <p:ext uri="{BB962C8B-B14F-4D97-AF65-F5344CB8AC3E}">
        <p14:creationId xmlns:p14="http://schemas.microsoft.com/office/powerpoint/2010/main" val="26648543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Consequence of applying Universal Properties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54</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7514EEF-3DD4-7F45-BF58-26CCF5277667}"/>
              </a:ext>
            </a:extLst>
          </p:cNvPr>
          <p:cNvSpPr txBox="1"/>
          <p:nvPr/>
        </p:nvSpPr>
        <p:spPr>
          <a:xfrm>
            <a:off x="1343736" y="2708031"/>
            <a:ext cx="9504526" cy="3046988"/>
          </a:xfrm>
          <a:prstGeom prst="rect">
            <a:avLst/>
          </a:prstGeom>
          <a:noFill/>
        </p:spPr>
        <p:txBody>
          <a:bodyPr wrap="none" rtlCol="0">
            <a:spAutoFit/>
          </a:bodyPr>
          <a:lstStyle/>
          <a:p>
            <a:pPr algn="ctr"/>
            <a:r>
              <a:rPr lang="en-TW" sz="4800" dirty="0"/>
              <a:t>All concepts share the same root, </a:t>
            </a:r>
          </a:p>
          <a:p>
            <a:pPr algn="ctr"/>
            <a:r>
              <a:rPr lang="en-TW" sz="4800" dirty="0"/>
              <a:t>so that they are all comparable </a:t>
            </a:r>
          </a:p>
          <a:p>
            <a:pPr algn="ctr"/>
            <a:r>
              <a:rPr lang="en-TW" sz="4800" dirty="0"/>
              <a:t>and henceforth, </a:t>
            </a:r>
          </a:p>
          <a:p>
            <a:pPr algn="ctr"/>
            <a:r>
              <a:rPr lang="en-TW" sz="4800" b="1" i="1" dirty="0">
                <a:solidFill>
                  <a:srgbClr val="FF0000"/>
                </a:solidFill>
              </a:rPr>
              <a:t>computable</a:t>
            </a:r>
            <a:r>
              <a:rPr lang="en-TW" sz="4800" dirty="0"/>
              <a:t>!</a:t>
            </a:r>
          </a:p>
        </p:txBody>
      </p:sp>
      <p:sp>
        <p:nvSpPr>
          <p:cNvPr id="7" name="TextBox 6">
            <a:extLst>
              <a:ext uri="{FF2B5EF4-FFF2-40B4-BE49-F238E27FC236}">
                <a16:creationId xmlns:a16="http://schemas.microsoft.com/office/drawing/2014/main" id="{C844A08E-B7B5-1F4D-94E6-BD60861240D4}"/>
              </a:ext>
            </a:extLst>
          </p:cNvPr>
          <p:cNvSpPr txBox="1"/>
          <p:nvPr/>
        </p:nvSpPr>
        <p:spPr>
          <a:xfrm>
            <a:off x="2406527" y="1847833"/>
            <a:ext cx="7584127" cy="369332"/>
          </a:xfrm>
          <a:prstGeom prst="rect">
            <a:avLst/>
          </a:prstGeom>
          <a:noFill/>
        </p:spPr>
        <p:txBody>
          <a:bodyPr wrap="none" rtlCol="0">
            <a:spAutoFit/>
          </a:bodyPr>
          <a:lstStyle/>
          <a:p>
            <a:r>
              <a:rPr lang="en-TW" dirty="0"/>
              <a:t>It assumes that solutions are in one place, the Universe of possibilities…</a:t>
            </a:r>
          </a:p>
        </p:txBody>
      </p:sp>
    </p:spTree>
    <p:extLst>
      <p:ext uri="{BB962C8B-B14F-4D97-AF65-F5344CB8AC3E}">
        <p14:creationId xmlns:p14="http://schemas.microsoft.com/office/powerpoint/2010/main" val="22042041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55</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2115672" y="4027146"/>
            <a:ext cx="7960657"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During this period, </a:t>
            </a:r>
            <a:r>
              <a:rPr lang="en-US" sz="1867" b="1" i="1" kern="0" dirty="0">
                <a:solidFill>
                  <a:srgbClr val="000000"/>
                </a:solidFill>
                <a:latin typeface="Arial"/>
                <a:cs typeface="Arial"/>
                <a:sym typeface="Arial"/>
              </a:rPr>
              <a:t>Curry</a:t>
            </a:r>
            <a:r>
              <a:rPr lang="en-US" sz="1867" kern="0" dirty="0">
                <a:solidFill>
                  <a:srgbClr val="000000"/>
                </a:solidFill>
                <a:latin typeface="Arial"/>
                <a:cs typeface="Arial"/>
                <a:sym typeface="Arial"/>
              </a:rPr>
              <a:t> had become interested in logic. Originally, all of his logic was reading on the side, and at one point he was supposed to be working on a dissertation on a topic in differential equations assigned to him by </a:t>
            </a:r>
            <a:r>
              <a:rPr lang="en-US" sz="1867" b="1" i="1" kern="0" dirty="0">
                <a:solidFill>
                  <a:srgbClr val="000000"/>
                </a:solidFill>
                <a:latin typeface="Arial"/>
                <a:cs typeface="Arial"/>
                <a:sym typeface="Arial"/>
              </a:rPr>
              <a:t>George D. </a:t>
            </a:r>
            <a:r>
              <a:rPr lang="en-US" sz="1867" b="1" i="1" kern="0" dirty="0" err="1">
                <a:solidFill>
                  <a:srgbClr val="000000"/>
                </a:solidFill>
                <a:latin typeface="Arial"/>
                <a:cs typeface="Arial"/>
                <a:sym typeface="Arial"/>
              </a:rPr>
              <a:t>Birkhoff</a:t>
            </a:r>
            <a:r>
              <a:rPr lang="en-US" sz="1867" kern="0" dirty="0">
                <a:solidFill>
                  <a:srgbClr val="000000"/>
                </a:solidFill>
                <a:latin typeface="Arial"/>
                <a:cs typeface="Arial"/>
                <a:sym typeface="Arial"/>
              </a:rPr>
              <a:t>. Furthermore, he was getting advice from various faculty members at Harvard and elsewhere to stay away from logic. This advice was especially strong from </a:t>
            </a:r>
            <a:r>
              <a:rPr lang="en-US" sz="1867" b="1" i="1" kern="0" dirty="0">
                <a:solidFill>
                  <a:srgbClr val="000000"/>
                </a:solidFill>
                <a:latin typeface="Arial"/>
                <a:cs typeface="Arial"/>
                <a:sym typeface="Arial"/>
              </a:rPr>
              <a:t>Norbert Wiener</a:t>
            </a:r>
            <a:r>
              <a:rPr lang="en-US" sz="1867" kern="0" dirty="0">
                <a:solidFill>
                  <a:srgbClr val="000000"/>
                </a:solidFill>
                <a:latin typeface="Arial"/>
                <a:cs typeface="Arial"/>
                <a:sym typeface="Arial"/>
              </a:rPr>
              <a:t>, who was at MIT and who was a member of the same birdwatching club as Curry. But Curry had become too interested in logic to stop thinking about it.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415601" y="3686311"/>
            <a:ext cx="1321209" cy="1957792"/>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91186" y="5807253"/>
            <a:ext cx="1965603"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4"/>
              </a:rPr>
              <a:t>Garrett </a:t>
            </a:r>
            <a:r>
              <a:rPr lang="en-US" sz="1867" b="1" kern="0" dirty="0" err="1">
                <a:solidFill>
                  <a:srgbClr val="000000"/>
                </a:solidFill>
                <a:latin typeface="Arial"/>
                <a:cs typeface="Arial"/>
                <a:sym typeface="Arial"/>
                <a:hlinkClick r:id="rId4"/>
              </a:rPr>
              <a:t>Birkhoff</a:t>
            </a:r>
            <a:endParaRPr lang="en-US" sz="1867" b="1" kern="0" dirty="0">
              <a:solidFill>
                <a:srgbClr val="000000"/>
              </a:solidFill>
              <a:latin typeface="Arial"/>
              <a:cs typeface="Arial"/>
              <a:sym typeface="Arial"/>
            </a:endParaRPr>
          </a:p>
        </p:txBody>
      </p:sp>
      <p:sp>
        <p:nvSpPr>
          <p:cNvPr id="20" name="TextBox 19">
            <a:extLst>
              <a:ext uri="{FF2B5EF4-FFF2-40B4-BE49-F238E27FC236}">
                <a16:creationId xmlns:a16="http://schemas.microsoft.com/office/drawing/2014/main" id="{034C26EF-BB0C-C245-82EB-0129F40F7C4F}"/>
              </a:ext>
            </a:extLst>
          </p:cNvPr>
          <p:cNvSpPr txBox="1"/>
          <p:nvPr/>
        </p:nvSpPr>
        <p:spPr>
          <a:xfrm>
            <a:off x="118463" y="6101629"/>
            <a:ext cx="1859805"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79919" y="893215"/>
            <a:ext cx="1592571" cy="193231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1" y="2847908"/>
            <a:ext cx="2308645"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6"/>
              </a:rPr>
              <a:t>George D. </a:t>
            </a:r>
            <a:r>
              <a:rPr lang="en-US" sz="1867" b="1" kern="0" dirty="0" err="1">
                <a:solidFill>
                  <a:srgbClr val="000000"/>
                </a:solidFill>
                <a:latin typeface="Arial"/>
                <a:cs typeface="Arial"/>
                <a:sym typeface="Arial"/>
                <a:hlinkClick r:id="rId6"/>
              </a:rPr>
              <a:t>Birkhoff</a:t>
            </a:r>
            <a:endParaRPr lang="en-US" sz="1867" b="1" kern="0" dirty="0">
              <a:solidFill>
                <a:srgbClr val="000000"/>
              </a:solidFill>
              <a:latin typeface="Arial"/>
              <a:cs typeface="Arial"/>
              <a:sym typeface="Arial"/>
            </a:endParaRPr>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872489" y="1859375"/>
            <a:ext cx="942475" cy="542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889941" y="1433594"/>
            <a:ext cx="957313"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a:t>
            </a:r>
            <a:r>
              <a:rPr lang="en-TW" sz="1867" kern="0" dirty="0">
                <a:solidFill>
                  <a:srgbClr val="000000"/>
                </a:solidFill>
                <a:latin typeface="Arial"/>
                <a:cs typeface="Arial"/>
                <a:sym typeface="Arial"/>
              </a:rPr>
              <a:t>dvisor</a:t>
            </a:r>
          </a:p>
          <a:p>
            <a:pPr algn="ctr" defTabSz="1219170">
              <a:buClr>
                <a:srgbClr val="000000"/>
              </a:buClr>
            </a:pPr>
            <a:r>
              <a:rPr lang="en-TW" sz="1867" kern="0" dirty="0">
                <a:solidFill>
                  <a:srgbClr val="000000"/>
                </a:solidFill>
                <a:latin typeface="Arial"/>
                <a:cs typeface="Arial"/>
                <a:sym typeface="Arial"/>
              </a:rPr>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1076206" y="2847908"/>
            <a:ext cx="78118" cy="8384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35302" y="3200281"/>
            <a:ext cx="1769580" cy="379656"/>
          </a:xfrm>
          <a:prstGeom prst="rect">
            <a:avLst/>
          </a:prstGeom>
          <a:noFill/>
        </p:spPr>
        <p:txBody>
          <a:bodyPr wrap="square" rtlCol="0">
            <a:spAutoFit/>
          </a:bodyPr>
          <a:lstStyle/>
          <a:p>
            <a:pPr algn="ctr" defTabSz="1219170">
              <a:buClr>
                <a:srgbClr val="000000"/>
              </a:buClr>
            </a:pPr>
            <a:r>
              <a:rPr lang="en-US" sz="1867" kern="0" dirty="0">
                <a:solidFill>
                  <a:srgbClr val="000000"/>
                </a:solidFill>
                <a:latin typeface="Arial"/>
                <a:cs typeface="Arial"/>
                <a:sym typeface="Arial"/>
              </a:rPr>
              <a:t>father of</a:t>
            </a:r>
            <a:endParaRPr lang="en-TW" sz="1867" kern="0" dirty="0">
              <a:solidFill>
                <a:srgbClr val="000000"/>
              </a:solidFill>
              <a:latin typeface="Arial"/>
              <a:cs typeface="Arial"/>
              <a:sym typeface="Arial"/>
            </a:endParaRP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219778" y="1700222"/>
            <a:ext cx="3212738"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Members of</a:t>
            </a:r>
          </a:p>
          <a:p>
            <a:pPr algn="ctr" defTabSz="1219170">
              <a:buClr>
                <a:srgbClr val="000000"/>
              </a:buClr>
            </a:pPr>
            <a:r>
              <a:rPr lang="en-US" sz="1867" kern="0" dirty="0">
                <a:solidFill>
                  <a:srgbClr val="000000"/>
                </a:solidFill>
                <a:latin typeface="Arial"/>
                <a:cs typeface="Arial"/>
                <a:sym typeface="Arial"/>
              </a:rPr>
              <a:t> the same bird watching club</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3210223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6671" y="329103"/>
            <a:ext cx="8978740"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56</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5698033" y="3766477"/>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5048093" y="2157901"/>
            <a:ext cx="6691255" cy="954300"/>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Every KIND of Lambda Expression is a Type, </a:t>
            </a:r>
          </a:p>
          <a:p>
            <a:pPr algn="ctr" defTabSz="1219170">
              <a:buClr>
                <a:srgbClr val="000000"/>
              </a:buClr>
            </a:pPr>
            <a:r>
              <a:rPr lang="en-TW" sz="1867" kern="0" dirty="0">
                <a:solidFill>
                  <a:srgbClr val="000000"/>
                </a:solidFill>
                <a:latin typeface="Arial"/>
                <a:cs typeface="Arial"/>
                <a:sym typeface="Arial"/>
              </a:rPr>
              <a:t>and </a:t>
            </a:r>
          </a:p>
          <a:p>
            <a:pPr algn="ctr" defTabSz="1219170">
              <a:buClr>
                <a:srgbClr val="000000"/>
              </a:buClr>
            </a:pPr>
            <a:r>
              <a:rPr lang="en-US" sz="1867" kern="0" dirty="0">
                <a:solidFill>
                  <a:srgbClr val="000000"/>
                </a:solidFill>
                <a:latin typeface="Arial"/>
                <a:cs typeface="Arial"/>
                <a:sym typeface="Arial"/>
              </a:rPr>
              <a:t>a small number of Types </a:t>
            </a:r>
            <a:r>
              <a:rPr lang="en-TW" sz="1867" kern="0" dirty="0">
                <a:solidFill>
                  <a:srgbClr val="000000"/>
                </a:solidFill>
                <a:latin typeface="Arial"/>
                <a:cs typeface="Arial"/>
                <a:sym typeface="Arial"/>
              </a:rPr>
              <a:t>can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9749514" y="3591284"/>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9749514" y="4058661"/>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9759649" y="4405281"/>
            <a:ext cx="30489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9759650" y="4918747"/>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9749513" y="5400239"/>
            <a:ext cx="1712328"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e</a:t>
            </a:r>
            <a:r>
              <a:rPr lang="en-TW" sz="1867" kern="0" dirty="0">
                <a:solidFill>
                  <a:srgbClr val="000000"/>
                </a:solidFill>
                <a:latin typeface="Arial"/>
                <a:cs typeface="Arial"/>
                <a:sym typeface="Arial"/>
              </a:rPr>
              <a:t> (empty type)</a:t>
            </a:r>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7867" y="3841804"/>
            <a:ext cx="4213572" cy="1982857"/>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48266" y="1314049"/>
            <a:ext cx="1552772" cy="2452427"/>
          </a:xfrm>
          <a:prstGeom prst="rect">
            <a:avLst/>
          </a:prstGeom>
        </p:spPr>
      </p:pic>
    </p:spTree>
    <p:extLst>
      <p:ext uri="{BB962C8B-B14F-4D97-AF65-F5344CB8AC3E}">
        <p14:creationId xmlns:p14="http://schemas.microsoft.com/office/powerpoint/2010/main" val="2303018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57</a:t>
            </a:fld>
            <a:endParaRPr lang="en" kern="0" dirty="0">
              <a:solidFill>
                <a:srgbClr val="595959"/>
              </a:solidFill>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667413" y="6394745"/>
            <a:ext cx="11360799" cy="502573"/>
          </a:xfrm>
          <a:prstGeom prst="rect">
            <a:avLst/>
          </a:prstGeom>
        </p:spPr>
        <p:txBody>
          <a:bodyPr wrap="square">
            <a:spAutoFit/>
          </a:bodyPr>
          <a:lstStyle/>
          <a:p>
            <a:pPr defTabSz="1219170">
              <a:buClr>
                <a:srgbClr val="000000"/>
              </a:buClr>
            </a:pPr>
            <a:r>
              <a:rPr lang="en-US" sz="1333" kern="0" dirty="0">
                <a:solidFill>
                  <a:srgbClr val="111111"/>
                </a:solidFill>
                <a:latin typeface="Open Sans"/>
                <a:cs typeface="Arial"/>
                <a:sym typeface="Arial"/>
              </a:rPr>
              <a:t>The website of </a:t>
            </a:r>
            <a:r>
              <a:rPr lang="en-US" sz="1333" kern="0" dirty="0" err="1">
                <a:solidFill>
                  <a:srgbClr val="111111"/>
                </a:solidFill>
                <a:latin typeface="Open Sans"/>
                <a:cs typeface="Arial"/>
                <a:sym typeface="Arial"/>
                <a:hlinkClick r:id="rId2"/>
              </a:rPr>
              <a:t>absint.com</a:t>
            </a:r>
            <a:r>
              <a:rPr lang="en-US" sz="1333" kern="0" dirty="0">
                <a:solidFill>
                  <a:srgbClr val="111111"/>
                </a:solidFill>
                <a:latin typeface="Open Sans"/>
                <a:cs typeface="Arial"/>
                <a:sym typeface="Arial"/>
              </a:rPr>
              <a:t> stated: “Safety standards like ISO 26262, DO-178B, DO-178C, IEC-61508, and EN-50128 require identifying functional and non-functional hazards and demonstrating that the soft­ware does not violate the rele­vant safety goals.”</a:t>
            </a:r>
            <a:endParaRPr lang="en-TW" sz="1333" kern="0" dirty="0">
              <a:solidFill>
                <a:srgbClr val="000000"/>
              </a:solidFill>
              <a:latin typeface="Arial"/>
              <a:cs typeface="Arial"/>
              <a:sym typeface="Arial"/>
            </a:endParaRPr>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74260" y="3090647"/>
            <a:ext cx="3107309" cy="2071539"/>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3332907" y="5167869"/>
            <a:ext cx="930063"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3"/>
              </a:rPr>
              <a:t>Kestrel</a:t>
            </a:r>
            <a:endParaRPr lang="en-TW" sz="1867" kern="0" dirty="0">
              <a:solidFill>
                <a:srgbClr val="000000"/>
              </a:solidFill>
              <a:latin typeface="Arial"/>
              <a:cs typeface="Arial"/>
              <a:sym typeface="Arial"/>
            </a:endParaRPr>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20987" y="1646559"/>
            <a:ext cx="3005853" cy="2071539"/>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375314" y="3718097"/>
            <a:ext cx="63511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5"/>
              </a:rPr>
              <a:t>Idiot</a:t>
            </a:r>
            <a:endParaRPr lang="en-TW" sz="1867" kern="0" dirty="0">
              <a:solidFill>
                <a:srgbClr val="000000"/>
              </a:solidFill>
              <a:latin typeface="Arial"/>
              <a:cs typeface="Arial"/>
              <a:sym typeface="Arial"/>
            </a:endParaRPr>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80872" y="3591264"/>
            <a:ext cx="2649059" cy="2071539"/>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5534733" y="5634740"/>
            <a:ext cx="1061509"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7"/>
              </a:rPr>
              <a:t>Startling</a:t>
            </a:r>
            <a:endParaRPr lang="en-TW" sz="1867" kern="0" dirty="0">
              <a:solidFill>
                <a:srgbClr val="000000"/>
              </a:solidFill>
              <a:latin typeface="Arial"/>
              <a:cs typeface="Arial"/>
              <a:sym typeface="Arial"/>
            </a:endParaRPr>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10434" y="3112620"/>
            <a:ext cx="2680159" cy="2071539"/>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7488680" y="5224371"/>
            <a:ext cx="107593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9"/>
              </a:rPr>
              <a:t>Cardinal</a:t>
            </a:r>
            <a:endParaRPr lang="en-TW" sz="1867" kern="0" dirty="0">
              <a:solidFill>
                <a:srgbClr val="000000"/>
              </a:solidFill>
              <a:latin typeface="Arial"/>
              <a:cs typeface="Arial"/>
              <a:sym typeface="Arial"/>
            </a:endParaRPr>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796463" y="1849692"/>
            <a:ext cx="2680159" cy="2049565"/>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9568864" y="3838524"/>
            <a:ext cx="115608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11"/>
              </a:rPr>
              <a:t>Blue Bird</a:t>
            </a:r>
            <a:endParaRPr lang="en-TW" sz="1867" kern="0" dirty="0">
              <a:solidFill>
                <a:srgbClr val="000000"/>
              </a:solidFill>
              <a:latin typeface="Arial"/>
              <a:cs typeface="Arial"/>
              <a:sym typeface="Arial"/>
            </a:endParaRPr>
          </a:p>
        </p:txBody>
      </p:sp>
      <p:sp>
        <p:nvSpPr>
          <p:cNvPr id="18" name="TextBox 17">
            <a:extLst>
              <a:ext uri="{FF2B5EF4-FFF2-40B4-BE49-F238E27FC236}">
                <a16:creationId xmlns:a16="http://schemas.microsoft.com/office/drawing/2014/main" id="{FE35BC6A-7CD3-194E-9F6F-18721E8331D2}"/>
              </a:ext>
            </a:extLst>
          </p:cNvPr>
          <p:cNvSpPr txBox="1"/>
          <p:nvPr/>
        </p:nvSpPr>
        <p:spPr>
          <a:xfrm>
            <a:off x="4340361" y="971281"/>
            <a:ext cx="3342582"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C(W), S</a:t>
            </a:r>
          </a:p>
        </p:txBody>
      </p:sp>
    </p:spTree>
    <p:extLst>
      <p:ext uri="{BB962C8B-B14F-4D97-AF65-F5344CB8AC3E}">
        <p14:creationId xmlns:p14="http://schemas.microsoft.com/office/powerpoint/2010/main" val="3396082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58</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855694" y="3943623"/>
            <a:ext cx="8480612"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Curry had the idea for using operators which he called </a:t>
            </a:r>
            <a:r>
              <a:rPr lang="en-US" sz="1867" i="1" kern="0" dirty="0">
                <a:solidFill>
                  <a:srgbClr val="000000"/>
                </a:solidFill>
                <a:latin typeface="Arial"/>
                <a:cs typeface="Arial"/>
                <a:sym typeface="Arial"/>
              </a:rPr>
              <a:t>combinators</a:t>
            </a:r>
            <a:r>
              <a:rPr lang="en-US" sz="1867" kern="0" dirty="0">
                <a:solidFill>
                  <a:srgbClr val="000000"/>
                </a:solidFill>
                <a:latin typeface="Arial"/>
                <a:cs typeface="Arial"/>
                <a:sym typeface="Arial"/>
              </a:rPr>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sz="1867" b="1" i="1" kern="0" dirty="0">
                <a:solidFill>
                  <a:srgbClr val="000000"/>
                </a:solidFill>
                <a:latin typeface="Arial"/>
                <a:cs typeface="Arial"/>
                <a:sym typeface="Arial"/>
              </a:rPr>
              <a:t>strength to your right arm!</a:t>
            </a:r>
            <a:r>
              <a:rPr lang="en-US" sz="1867" kern="0" dirty="0">
                <a:solidFill>
                  <a:srgbClr val="000000"/>
                </a:solidFill>
                <a:latin typeface="Arial"/>
                <a:cs typeface="Arial"/>
                <a:sym typeface="Arial"/>
              </a:rPr>
              <a: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501654" y="1991661"/>
            <a:ext cx="3188693"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Tries to convince each other</a:t>
            </a:r>
            <a:endParaRPr lang="en-TW" sz="1867" kern="0" dirty="0">
              <a:solidFill>
                <a:srgbClr val="000000"/>
              </a:solidFill>
              <a:latin typeface="Arial"/>
              <a:cs typeface="Arial"/>
              <a:sym typeface="Arial"/>
            </a:endParaRPr>
          </a:p>
        </p:txBody>
      </p:sp>
      <p:pic>
        <p:nvPicPr>
          <p:cNvPr id="11" name="Picture 2" descr="Foundations of Mathematical Logic">
            <a:hlinkClick r:id="rId5"/>
            <a:extLst>
              <a:ext uri="{FF2B5EF4-FFF2-40B4-BE49-F238E27FC236}">
                <a16:creationId xmlns:a16="http://schemas.microsoft.com/office/drawing/2014/main" id="{31A90AAC-7FB1-3B48-819C-755FF6302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76391" y="540471"/>
            <a:ext cx="2095088" cy="297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9980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59</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952307" y="5071456"/>
            <a:ext cx="9152965" cy="1528945"/>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The method of using only functions of one argument has come to be called </a:t>
            </a:r>
            <a:r>
              <a:rPr lang="en-TW" altLang="en-TW" sz="1867" i="1" kern="0" dirty="0">
                <a:solidFill>
                  <a:srgbClr val="000000"/>
                </a:solidFill>
                <a:latin typeface="Arial" panose="020B0604020202020204" pitchFamily="34" charset="0"/>
                <a:ea typeface="Georgia" panose="02040502050405020303" pitchFamily="18" charset="0"/>
                <a:cs typeface="Arial"/>
                <a:sym typeface="Arial"/>
              </a:rPr>
              <a:t>currying</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 Curry himself learned of this use of his name in his last years, and he protested because he had gotten the idea from Schönfinkel, but this use of Curry’s name has stuck.</a:t>
            </a:r>
            <a:endParaRPr lang="en-TW" altLang="en-TW" sz="2667" kern="0" dirty="0">
              <a:solidFill>
                <a:srgbClr val="000000"/>
              </a:solidFill>
              <a:latin typeface="Arial" panose="020B0604020202020204" pitchFamily="34" charset="0"/>
              <a:cs typeface="Arial"/>
              <a:sym typeface="Arial"/>
            </a:endParaRP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11578" y="1866093"/>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294425" y="3972159"/>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7661983" y="3953533"/>
            <a:ext cx="2348720"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Moses </a:t>
            </a:r>
            <a:r>
              <a:rPr lang="en-US" sz="1867" b="1" kern="0" dirty="0" err="1">
                <a:solidFill>
                  <a:srgbClr val="000000"/>
                </a:solidFill>
                <a:latin typeface="Arial"/>
                <a:cs typeface="Arial"/>
                <a:sym typeface="Arial"/>
              </a:rPr>
              <a:t>Schönfinkel</a:t>
            </a:r>
            <a:endParaRPr lang="en-US" sz="1867" b="1" kern="0" dirty="0">
              <a:solidFill>
                <a:srgbClr val="000000"/>
              </a:solidFill>
              <a:latin typeface="Arial"/>
              <a:cs typeface="Arial"/>
              <a:sym typeface="Arial"/>
            </a:endParaRPr>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4292093" y="2893063"/>
            <a:ext cx="38010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361399" y="2423892"/>
            <a:ext cx="3469219"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Acknowledged the source from</a:t>
            </a:r>
            <a:endParaRPr lang="en-TW" sz="1867" kern="0" dirty="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8093134" y="1866114"/>
            <a:ext cx="1241367" cy="2053897"/>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Tree>
    <p:extLst>
      <p:ext uri="{BB962C8B-B14F-4D97-AF65-F5344CB8AC3E}">
        <p14:creationId xmlns:p14="http://schemas.microsoft.com/office/powerpoint/2010/main" val="4108014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016000" y="403949"/>
            <a:ext cx="11176000" cy="584775"/>
          </a:xfrm>
          <a:prstGeom prst="rect">
            <a:avLst/>
          </a:prstGeom>
          <a:noFill/>
        </p:spPr>
        <p:txBody>
          <a:bodyPr wrap="square" rtlCol="0">
            <a:spAutoFit/>
          </a:bodyPr>
          <a:lstStyle/>
          <a:p>
            <a:pPr marL="0" lvl="1"/>
            <a:r>
              <a:rPr lang="en-US" altLang="zh-CN" sz="3200" dirty="0">
                <a:solidFill>
                  <a:srgbClr val="FF0000"/>
                </a:solidFill>
                <a:latin typeface="Arial" panose="020B0604020202020204" pitchFamily="34" charset="0"/>
              </a:rPr>
              <a:t>CPU is “Universal” (</a:t>
            </a:r>
            <a:r>
              <a:rPr lang="zh-TW" altLang="en-US" sz="3200" dirty="0">
                <a:solidFill>
                  <a:srgbClr val="FF0000"/>
                </a:solidFill>
                <a:latin typeface="Arial" panose="020B0604020202020204" pitchFamily="34" charset="0"/>
              </a:rPr>
              <a:t>万用</a:t>
            </a:r>
            <a:r>
              <a:rPr lang="en-US" altLang="zh-CN" sz="3200" dirty="0">
                <a:solidFill>
                  <a:srgbClr val="FF0000"/>
                </a:solidFill>
                <a:latin typeface="Arial" panose="020B0604020202020204" pitchFamily="34" charset="0"/>
              </a:rPr>
              <a:t>)</a:t>
            </a:r>
            <a:endParaRPr lang="zh-CN" altLang="en-US" kern="0" dirty="0">
              <a:solidFill>
                <a:srgbClr val="3A3A3A"/>
              </a:solidFill>
              <a:latin typeface="黑体" panose="02010609060101010101" pitchFamily="49" charset="-122"/>
              <a:ea typeface="黑体" panose="02010609060101010101" pitchFamily="49" charset="-122"/>
            </a:endParaRPr>
          </a:p>
        </p:txBody>
      </p:sp>
      <p:pic>
        <p:nvPicPr>
          <p:cNvPr id="10" name="Picture 9">
            <a:hlinkClick r:id="rId2"/>
          </p:cNvPr>
          <p:cNvPicPr>
            <a:picLocks noChangeAspect="1"/>
          </p:cNvPicPr>
          <p:nvPr/>
        </p:nvPicPr>
        <p:blipFill>
          <a:blip r:embed="rId3"/>
          <a:stretch>
            <a:fillRect/>
          </a:stretch>
        </p:blipFill>
        <p:spPr>
          <a:xfrm>
            <a:off x="457625" y="1110769"/>
            <a:ext cx="7328955" cy="5220011"/>
          </a:xfrm>
          <a:prstGeom prst="rect">
            <a:avLst/>
          </a:prstGeom>
        </p:spPr>
      </p:pic>
      <p:sp>
        <p:nvSpPr>
          <p:cNvPr id="3" name="TextBox 2"/>
          <p:cNvSpPr txBox="1"/>
          <p:nvPr/>
        </p:nvSpPr>
        <p:spPr>
          <a:xfrm>
            <a:off x="1397000" y="6447684"/>
            <a:ext cx="4544834" cy="369332"/>
          </a:xfrm>
          <a:prstGeom prst="rect">
            <a:avLst/>
          </a:prstGeom>
          <a:noFill/>
        </p:spPr>
        <p:txBody>
          <a:bodyPr wrap="none" rtlCol="0">
            <a:spAutoFit/>
          </a:bodyPr>
          <a:lstStyle/>
          <a:p>
            <a:r>
              <a:rPr lang="en-US" dirty="0"/>
              <a:t>http://www.visual6502.org/</a:t>
            </a:r>
            <a:r>
              <a:rPr lang="en-US" dirty="0" err="1"/>
              <a:t>JSSim</a:t>
            </a:r>
            <a:r>
              <a:rPr lang="en-US" dirty="0"/>
              <a:t>/</a:t>
            </a:r>
            <a:r>
              <a:rPr lang="en-US" dirty="0" err="1"/>
              <a:t>index.html</a:t>
            </a:r>
            <a:endParaRPr lang="en-US" dirty="0"/>
          </a:p>
        </p:txBody>
      </p:sp>
      <p:pic>
        <p:nvPicPr>
          <p:cNvPr id="9" name="Picture 8"/>
          <p:cNvPicPr>
            <a:picLocks noChangeAspect="1"/>
          </p:cNvPicPr>
          <p:nvPr/>
        </p:nvPicPr>
        <p:blipFill>
          <a:blip r:embed="rId4"/>
          <a:stretch>
            <a:fillRect/>
          </a:stretch>
        </p:blipFill>
        <p:spPr>
          <a:xfrm>
            <a:off x="8473197" y="152400"/>
            <a:ext cx="2857500" cy="2857500"/>
          </a:xfrm>
          <a:prstGeom prst="rect">
            <a:avLst/>
          </a:prstGeom>
        </p:spPr>
      </p:pic>
      <p:pic>
        <p:nvPicPr>
          <p:cNvPr id="14" name="Picture 13"/>
          <p:cNvPicPr>
            <a:picLocks noChangeAspect="1"/>
          </p:cNvPicPr>
          <p:nvPr/>
        </p:nvPicPr>
        <p:blipFill>
          <a:blip r:embed="rId5"/>
          <a:stretch>
            <a:fillRect/>
          </a:stretch>
        </p:blipFill>
        <p:spPr>
          <a:xfrm>
            <a:off x="8301192" y="3346903"/>
            <a:ext cx="3307909" cy="1202876"/>
          </a:xfrm>
          <a:prstGeom prst="rect">
            <a:avLst/>
          </a:prstGeom>
        </p:spPr>
      </p:pic>
      <p:sp>
        <p:nvSpPr>
          <p:cNvPr id="15" name="TextBox 14"/>
          <p:cNvSpPr txBox="1"/>
          <p:nvPr/>
        </p:nvSpPr>
        <p:spPr>
          <a:xfrm>
            <a:off x="7835014" y="4905549"/>
            <a:ext cx="4240263" cy="307777"/>
          </a:xfrm>
          <a:prstGeom prst="rect">
            <a:avLst/>
          </a:prstGeom>
          <a:noFill/>
        </p:spPr>
        <p:txBody>
          <a:bodyPr wrap="none" rtlCol="0">
            <a:spAutoFit/>
          </a:bodyPr>
          <a:lstStyle/>
          <a:p>
            <a:r>
              <a:rPr lang="en-US" sz="1400" dirty="0"/>
              <a:t>https://</a:t>
            </a:r>
            <a:r>
              <a:rPr lang="en-US" sz="1400" dirty="0" err="1"/>
              <a:t>en.wikipedia.org</a:t>
            </a:r>
            <a:r>
              <a:rPr lang="en-US" sz="1400" dirty="0"/>
              <a:t>/wiki/MOS_Technology_6502</a:t>
            </a:r>
          </a:p>
        </p:txBody>
      </p:sp>
    </p:spTree>
    <p:extLst>
      <p:ext uri="{BB962C8B-B14F-4D97-AF65-F5344CB8AC3E}">
        <p14:creationId xmlns:p14="http://schemas.microsoft.com/office/powerpoint/2010/main" val="9906199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60</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70934" y="1603867"/>
            <a:ext cx="11650133" cy="3217333"/>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4939132"/>
            <a:ext cx="12192000" cy="1042627"/>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22" name="TextBox 21">
            <a:extLst>
              <a:ext uri="{FF2B5EF4-FFF2-40B4-BE49-F238E27FC236}">
                <a16:creationId xmlns:a16="http://schemas.microsoft.com/office/drawing/2014/main" id="{B46AE85E-1E7F-C24B-A09A-157177F7AA68}"/>
              </a:ext>
            </a:extLst>
          </p:cNvPr>
          <p:cNvSpPr txBox="1"/>
          <p:nvPr/>
        </p:nvSpPr>
        <p:spPr>
          <a:xfrm>
            <a:off x="254996" y="1918868"/>
            <a:ext cx="25840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254996" y="2233869"/>
            <a:ext cx="33855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259271" y="3066313"/>
            <a:ext cx="33534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70933" y="3898757"/>
            <a:ext cx="37221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74068" y="4320832"/>
            <a:ext cx="31611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4396783" y="1001787"/>
            <a:ext cx="2699777"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W, S</a:t>
            </a:r>
          </a:p>
        </p:txBody>
      </p:sp>
    </p:spTree>
    <p:extLst>
      <p:ext uri="{BB962C8B-B14F-4D97-AF65-F5344CB8AC3E}">
        <p14:creationId xmlns:p14="http://schemas.microsoft.com/office/powerpoint/2010/main" val="35979366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3731582" y="1475799"/>
            <a:ext cx="4728837" cy="4728837"/>
          </a:xfrm>
          <a:prstGeom prst="rect">
            <a:avLst/>
          </a:prstGeom>
        </p:spPr>
      </p:pic>
      <p:sp>
        <p:nvSpPr>
          <p:cNvPr id="20" name="Oval 19">
            <a:extLst>
              <a:ext uri="{FF2B5EF4-FFF2-40B4-BE49-F238E27FC236}">
                <a16:creationId xmlns:a16="http://schemas.microsoft.com/office/drawing/2014/main" id="{0F224971-3D86-224A-8C89-F3EF4B96722F}"/>
              </a:ext>
            </a:extLst>
          </p:cNvPr>
          <p:cNvSpPr/>
          <p:nvPr/>
        </p:nvSpPr>
        <p:spPr>
          <a:xfrm>
            <a:off x="4185920" y="1951978"/>
            <a:ext cx="3769360" cy="3788423"/>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19" name="Oval 18">
            <a:extLst>
              <a:ext uri="{FF2B5EF4-FFF2-40B4-BE49-F238E27FC236}">
                <a16:creationId xmlns:a16="http://schemas.microsoft.com/office/drawing/2014/main" id="{B0B4A1A3-3A80-BC4A-B252-85FDF75F662C}"/>
              </a:ext>
            </a:extLst>
          </p:cNvPr>
          <p:cNvSpPr/>
          <p:nvPr/>
        </p:nvSpPr>
        <p:spPr>
          <a:xfrm>
            <a:off x="4876800" y="2675494"/>
            <a:ext cx="2387600" cy="2340084"/>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2" name="TextBox 1"/>
          <p:cNvSpPr txBox="1"/>
          <p:nvPr/>
        </p:nvSpPr>
        <p:spPr>
          <a:xfrm>
            <a:off x="2388259" y="215767"/>
            <a:ext cx="7415492" cy="666786"/>
          </a:xfrm>
          <a:prstGeom prst="rect">
            <a:avLst/>
          </a:prstGeom>
          <a:noFill/>
        </p:spPr>
        <p:txBody>
          <a:bodyPr wrap="none" rtlCol="0">
            <a:spAutoFit/>
          </a:bodyPr>
          <a:lstStyle/>
          <a:p>
            <a:pPr algn="ctr" defTabSz="914377">
              <a:defRPr/>
            </a:pPr>
            <a:r>
              <a:rPr lang="en-US" sz="3733" dirty="0">
                <a:solidFill>
                  <a:srgbClr val="000000"/>
                </a:solidFill>
                <a:latin typeface="Calibri"/>
                <a:cs typeface="Arial"/>
                <a:sym typeface="Arial"/>
              </a:rPr>
              <a:t>The Allegory of the Master Algorithm</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11592560" y="6386571"/>
            <a:ext cx="59944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eaLnBrk="0" fontAlgn="base" hangingPunct="0">
              <a:spcBef>
                <a:spcPct val="0"/>
              </a:spcBef>
              <a:spcAft>
                <a:spcPct val="0"/>
              </a:spcAft>
              <a:defRPr/>
            </a:pPr>
            <a:fld id="{34F1E86F-CBF7-4DF7-824A-AB405C555AAE}" type="slidenum">
              <a:rPr lang="zh-CN" altLang="en-US" sz="1733">
                <a:solidFill>
                  <a:srgbClr val="000000"/>
                </a:solidFill>
                <a:latin typeface="Calibri"/>
                <a:ea typeface="宋体" panose="02010600030101010101" pitchFamily="2" charset="-122"/>
                <a:sym typeface="Arial"/>
              </a:rPr>
              <a:pPr algn="ctr" defTabSz="914354" eaLnBrk="0" fontAlgn="base" hangingPunct="0">
                <a:spcBef>
                  <a:spcPct val="0"/>
                </a:spcBef>
                <a:spcAft>
                  <a:spcPct val="0"/>
                </a:spcAft>
                <a:defRPr/>
              </a:pPr>
              <a:t>61</a:t>
            </a:fld>
            <a:endParaRPr lang="zh-CN" altLang="en-US" sz="1733" dirty="0">
              <a:solidFill>
                <a:srgbClr val="000000"/>
              </a:solidFill>
              <a:latin typeface="Calibri"/>
              <a:ea typeface="宋体" panose="02010600030101010101" pitchFamily="2" charset="-122"/>
              <a:sym typeface="Arial"/>
            </a:endParaRPr>
          </a:p>
        </p:txBody>
      </p:sp>
      <p:sp>
        <p:nvSpPr>
          <p:cNvPr id="10" name="TextBox 9">
            <a:extLst>
              <a:ext uri="{FF2B5EF4-FFF2-40B4-BE49-F238E27FC236}">
                <a16:creationId xmlns:a16="http://schemas.microsoft.com/office/drawing/2014/main" id="{CDA170A3-5C7A-1A43-9AF3-F0FFEEA7A568}"/>
              </a:ext>
            </a:extLst>
          </p:cNvPr>
          <p:cNvSpPr txBox="1"/>
          <p:nvPr/>
        </p:nvSpPr>
        <p:spPr>
          <a:xfrm>
            <a:off x="239727" y="4044373"/>
            <a:ext cx="1506310" cy="292388"/>
          </a:xfrm>
          <a:prstGeom prst="rect">
            <a:avLst/>
          </a:prstGeom>
          <a:noFill/>
        </p:spPr>
        <p:txBody>
          <a:bodyPr wrap="none" rtlCol="0">
            <a:spAutoFit/>
          </a:bodyPr>
          <a:lstStyle/>
          <a:p>
            <a:pPr defTabSz="914354" eaLnBrk="0" fontAlgn="base" hangingPunct="0">
              <a:spcBef>
                <a:spcPct val="0"/>
              </a:spcBef>
              <a:spcAft>
                <a:spcPct val="0"/>
              </a:spcAft>
              <a:defRPr/>
            </a:pPr>
            <a:r>
              <a:rPr lang="en-US" altLang="zh-Hans" sz="1300" dirty="0">
                <a:solidFill>
                  <a:prstClr val="white"/>
                </a:solidFill>
                <a:latin typeface="Calibri"/>
                <a:ea typeface="宋体" panose="02010600030101010101" pitchFamily="2" charset="-122"/>
                <a:cs typeface="Arial"/>
                <a:sym typeface="Arial"/>
              </a:rPr>
              <a:t>Chinese Translation</a:t>
            </a:r>
            <a:endParaRPr lang="en-US" sz="1300" dirty="0">
              <a:solidFill>
                <a:prstClr val="white"/>
              </a:solidFill>
              <a:latin typeface="Calibri"/>
              <a:cs typeface="Arial"/>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3540653" y="6356352"/>
            <a:ext cx="5110694" cy="379656"/>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Image Source: P. 240 of T</a:t>
            </a:r>
            <a:r>
              <a:rPr lang="en-US" sz="1867" kern="0" dirty="0">
                <a:solidFill>
                  <a:srgbClr val="000000"/>
                </a:solidFill>
                <a:latin typeface="Arial"/>
                <a:cs typeface="Arial"/>
                <a:sym typeface="Arial"/>
              </a:rPr>
              <a:t>h</a:t>
            </a:r>
            <a:r>
              <a:rPr lang="en-TW" sz="1867" kern="0" dirty="0">
                <a:solidFill>
                  <a:srgbClr val="000000"/>
                </a:solidFill>
                <a:latin typeface="Arial"/>
                <a:cs typeface="Arial"/>
                <a:sym typeface="Arial"/>
              </a:rPr>
              <a:t>e Master Algorithm</a:t>
            </a:r>
          </a:p>
        </p:txBody>
      </p:sp>
      <p:sp>
        <p:nvSpPr>
          <p:cNvPr id="11" name="TextBox 10">
            <a:extLst>
              <a:ext uri="{FF2B5EF4-FFF2-40B4-BE49-F238E27FC236}">
                <a16:creationId xmlns:a16="http://schemas.microsoft.com/office/drawing/2014/main" id="{20054530-5007-3B43-8287-B6A79ED96D4B}"/>
              </a:ext>
            </a:extLst>
          </p:cNvPr>
          <p:cNvSpPr txBox="1"/>
          <p:nvPr/>
        </p:nvSpPr>
        <p:spPr>
          <a:xfrm>
            <a:off x="410727" y="1512005"/>
            <a:ext cx="3295519" cy="954300"/>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The Allegory of a Smart City</a:t>
            </a:r>
            <a:r>
              <a:rPr lang="zh-CN" altLang="en-US" sz="1867" kern="0" dirty="0">
                <a:solidFill>
                  <a:srgbClr val="000000"/>
                </a:solidFill>
                <a:latin typeface="Arial"/>
                <a:cs typeface="Arial"/>
                <a:sym typeface="Arial"/>
              </a:rPr>
              <a:t> </a:t>
            </a:r>
            <a:r>
              <a:rPr lang="en-US" altLang="zh-CN" sz="1867" kern="0" dirty="0">
                <a:solidFill>
                  <a:srgbClr val="000000"/>
                </a:solidFill>
                <a:latin typeface="Arial"/>
                <a:cs typeface="Arial"/>
                <a:sym typeface="Arial"/>
              </a:rPr>
              <a:t>made of 3 concentric circles and occupied by 5 tribes:</a:t>
            </a:r>
          </a:p>
        </p:txBody>
      </p:sp>
      <p:sp>
        <p:nvSpPr>
          <p:cNvPr id="12" name="TextBox 11">
            <a:extLst>
              <a:ext uri="{FF2B5EF4-FFF2-40B4-BE49-F238E27FC236}">
                <a16:creationId xmlns:a16="http://schemas.microsoft.com/office/drawing/2014/main" id="{23256A5B-BC2A-0145-A1F6-FAF92CD78AA5}"/>
              </a:ext>
            </a:extLst>
          </p:cNvPr>
          <p:cNvSpPr txBox="1"/>
          <p:nvPr/>
        </p:nvSpPr>
        <p:spPr>
          <a:xfrm>
            <a:off x="919859" y="1262633"/>
            <a:ext cx="1140056" cy="379656"/>
          </a:xfrm>
          <a:prstGeom prst="rect">
            <a:avLst/>
          </a:prstGeom>
          <a:noFill/>
        </p:spPr>
        <p:txBody>
          <a:bodyPr wrap="none" rtlCol="0">
            <a:spAutoFit/>
          </a:bodyPr>
          <a:lstStyle/>
          <a:p>
            <a:pPr defTabSz="1219170">
              <a:buClr>
                <a:srgbClr val="000000"/>
              </a:buClr>
            </a:pPr>
            <a:r>
              <a:rPr lang="zh-CN" altLang="en-US" sz="1867" kern="0" dirty="0">
                <a:solidFill>
                  <a:srgbClr val="000000"/>
                </a:solidFill>
                <a:latin typeface="Arial"/>
                <a:cs typeface="Arial"/>
                <a:sym typeface="Arial"/>
              </a:rPr>
              <a:t>（</a:t>
            </a:r>
            <a:r>
              <a:rPr lang="en-TW" sz="1867" kern="0" dirty="0">
                <a:solidFill>
                  <a:srgbClr val="000000"/>
                </a:solidFill>
                <a:latin typeface="Arial"/>
                <a:cs typeface="Arial"/>
                <a:sym typeface="Arial"/>
              </a:rPr>
              <a:t>寓言</a:t>
            </a:r>
            <a:r>
              <a:rPr lang="zh-CN" altLang="en-US" sz="1867" kern="0" dirty="0">
                <a:solidFill>
                  <a:srgbClr val="000000"/>
                </a:solidFill>
                <a:latin typeface="Arial"/>
                <a:cs typeface="Arial"/>
                <a:sym typeface="Arial"/>
              </a:rPr>
              <a:t>）</a:t>
            </a:r>
            <a:endParaRPr lang="en-TW" sz="1867" kern="0" dirty="0">
              <a:solidFill>
                <a:srgbClr val="000000"/>
              </a:solidFill>
              <a:latin typeface="Arial"/>
              <a:cs typeface="Arial"/>
              <a:sym typeface="Arial"/>
            </a:endParaRPr>
          </a:p>
        </p:txBody>
      </p:sp>
      <p:sp>
        <p:nvSpPr>
          <p:cNvPr id="13" name="TextBox 12">
            <a:extLst>
              <a:ext uri="{FF2B5EF4-FFF2-40B4-BE49-F238E27FC236}">
                <a16:creationId xmlns:a16="http://schemas.microsoft.com/office/drawing/2014/main" id="{227A3053-F083-C541-A584-AF3BDED2D254}"/>
              </a:ext>
            </a:extLst>
          </p:cNvPr>
          <p:cNvSpPr txBox="1"/>
          <p:nvPr/>
        </p:nvSpPr>
        <p:spPr>
          <a:xfrm>
            <a:off x="410726" y="2746264"/>
            <a:ext cx="3295519" cy="1528945"/>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Circles:</a:t>
            </a:r>
            <a:endParaRPr lang="en-US" altLang="zh-CN" sz="1867" kern="0" dirty="0">
              <a:solidFill>
                <a:srgbClr val="000000"/>
              </a:solidFill>
              <a:latin typeface="Arial"/>
              <a:cs typeface="Arial"/>
              <a:sym typeface="Arial"/>
            </a:endParaRPr>
          </a:p>
          <a:p>
            <a:pPr marL="457189" indent="-457189" defTabSz="1219170">
              <a:buClr>
                <a:srgbClr val="000000"/>
              </a:buClr>
              <a:buFont typeface="Arial"/>
              <a:buAutoNum type="arabicPeriod"/>
            </a:pPr>
            <a:r>
              <a:rPr lang="en-US" altLang="zh-CN" sz="1867" kern="0" dirty="0">
                <a:solidFill>
                  <a:srgbClr val="FFC000"/>
                </a:solidFill>
                <a:latin typeface="Arial"/>
                <a:cs typeface="Arial"/>
                <a:sym typeface="Arial"/>
              </a:rPr>
              <a:t>Optimization (Search)</a:t>
            </a:r>
          </a:p>
          <a:p>
            <a:pPr marL="457189" indent="-457189" defTabSz="1219170">
              <a:buClr>
                <a:srgbClr val="000000"/>
              </a:buClr>
              <a:buFont typeface="Arial"/>
              <a:buAutoNum type="arabicPeriod"/>
            </a:pPr>
            <a:r>
              <a:rPr lang="en-US" altLang="zh-CN" sz="1867" kern="0" dirty="0">
                <a:solidFill>
                  <a:srgbClr val="0070C0"/>
                </a:solidFill>
                <a:latin typeface="Arial"/>
                <a:cs typeface="Arial"/>
                <a:sym typeface="Arial"/>
              </a:rPr>
              <a:t>Evaluation (Assessment and Rewrite)</a:t>
            </a:r>
          </a:p>
          <a:p>
            <a:pPr marL="457189" indent="-457189" defTabSz="1219170">
              <a:buClr>
                <a:srgbClr val="000000"/>
              </a:buClr>
              <a:buFont typeface="Arial"/>
              <a:buAutoNum type="arabicPeriod"/>
            </a:pPr>
            <a:r>
              <a:rPr lang="en-US" altLang="zh-CN" sz="1867" kern="0" dirty="0">
                <a:solidFill>
                  <a:srgbClr val="92D050"/>
                </a:solidFill>
                <a:latin typeface="Arial"/>
                <a:cs typeface="Arial"/>
                <a:sym typeface="Arial"/>
              </a:rPr>
              <a:t>Representation  (</a:t>
            </a:r>
            <a:r>
              <a:rPr lang="en-US" altLang="zh-CN" sz="1867" kern="0" dirty="0" err="1">
                <a:solidFill>
                  <a:srgbClr val="92D050"/>
                </a:solidFill>
                <a:latin typeface="Arial"/>
                <a:cs typeface="Arial"/>
                <a:sym typeface="Arial"/>
              </a:rPr>
              <a:t>NsM</a:t>
            </a:r>
            <a:r>
              <a:rPr lang="en-US" altLang="zh-CN" sz="1867" kern="0" dirty="0">
                <a:solidFill>
                  <a:srgbClr val="92D050"/>
                </a:solidFill>
                <a:latin typeface="Arial"/>
                <a:cs typeface="Arial"/>
                <a:sym typeface="Arial"/>
              </a:rPr>
              <a:t>)</a:t>
            </a:r>
          </a:p>
        </p:txBody>
      </p:sp>
      <p:sp>
        <p:nvSpPr>
          <p:cNvPr id="17" name="Oval 16">
            <a:extLst>
              <a:ext uri="{FF2B5EF4-FFF2-40B4-BE49-F238E27FC236}">
                <a16:creationId xmlns:a16="http://schemas.microsoft.com/office/drawing/2014/main" id="{CA44404F-E894-044D-9140-0FE54EE24738}"/>
              </a:ext>
            </a:extLst>
          </p:cNvPr>
          <p:cNvSpPr/>
          <p:nvPr/>
        </p:nvSpPr>
        <p:spPr>
          <a:xfrm>
            <a:off x="5357659" y="3141037"/>
            <a:ext cx="1422400" cy="1398359"/>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15" name="Oval 14">
            <a:extLst>
              <a:ext uri="{FF2B5EF4-FFF2-40B4-BE49-F238E27FC236}">
                <a16:creationId xmlns:a16="http://schemas.microsoft.com/office/drawing/2014/main" id="{4CDAE802-B1B3-E44A-83C0-1FD08FF81716}"/>
              </a:ext>
            </a:extLst>
          </p:cNvPr>
          <p:cNvSpPr/>
          <p:nvPr/>
        </p:nvSpPr>
        <p:spPr>
          <a:xfrm>
            <a:off x="5835336" y="3608308"/>
            <a:ext cx="467049" cy="4907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18" name="TextBox 17">
            <a:extLst>
              <a:ext uri="{FF2B5EF4-FFF2-40B4-BE49-F238E27FC236}">
                <a16:creationId xmlns:a16="http://schemas.microsoft.com/office/drawing/2014/main" id="{2ADB56B1-77DD-A94A-A377-A3AFD1110E69}"/>
              </a:ext>
            </a:extLst>
          </p:cNvPr>
          <p:cNvSpPr txBox="1"/>
          <p:nvPr/>
        </p:nvSpPr>
        <p:spPr>
          <a:xfrm>
            <a:off x="5805805" y="3676070"/>
            <a:ext cx="526106" cy="297646"/>
          </a:xfrm>
          <a:prstGeom prst="rect">
            <a:avLst/>
          </a:prstGeom>
          <a:noFill/>
        </p:spPr>
        <p:txBody>
          <a:bodyPr wrap="none" rtlCol="0">
            <a:spAutoFit/>
          </a:bodyPr>
          <a:lstStyle/>
          <a:p>
            <a:pPr algn="ctr" defTabSz="1219170">
              <a:buClr>
                <a:srgbClr val="000000"/>
              </a:buClr>
            </a:pPr>
            <a:r>
              <a:rPr lang="en-TW" sz="667" kern="0" dirty="0">
                <a:solidFill>
                  <a:srgbClr val="000000"/>
                </a:solidFill>
                <a:latin typeface="Arial"/>
                <a:cs typeface="Arial"/>
                <a:sym typeface="Arial"/>
              </a:rPr>
              <a:t>Master </a:t>
            </a:r>
          </a:p>
          <a:p>
            <a:pPr algn="ctr" defTabSz="1219170">
              <a:buClr>
                <a:srgbClr val="000000"/>
              </a:buClr>
            </a:pPr>
            <a:r>
              <a:rPr lang="en-TW" sz="667" kern="0" dirty="0">
                <a:solidFill>
                  <a:srgbClr val="000000"/>
                </a:solidFill>
                <a:latin typeface="Arial"/>
                <a:cs typeface="Arial"/>
                <a:sym typeface="Arial"/>
              </a:rPr>
              <a:t>Equation</a:t>
            </a:r>
          </a:p>
        </p:txBody>
      </p:sp>
      <p:sp>
        <p:nvSpPr>
          <p:cNvPr id="21" name="TextBox 20">
            <a:extLst>
              <a:ext uri="{FF2B5EF4-FFF2-40B4-BE49-F238E27FC236}">
                <a16:creationId xmlns:a16="http://schemas.microsoft.com/office/drawing/2014/main" id="{2CF35CCD-BE2E-1345-9369-CF5A38111E02}"/>
              </a:ext>
            </a:extLst>
          </p:cNvPr>
          <p:cNvSpPr txBox="1"/>
          <p:nvPr/>
        </p:nvSpPr>
        <p:spPr>
          <a:xfrm>
            <a:off x="8795714" y="2675494"/>
            <a:ext cx="3295519" cy="2390911"/>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Practical Concerns:</a:t>
            </a:r>
            <a:endParaRPr lang="en-US" altLang="zh-CN" sz="1867" kern="0" dirty="0">
              <a:solidFill>
                <a:srgbClr val="000000"/>
              </a:solidFill>
              <a:latin typeface="Arial"/>
              <a:cs typeface="Arial"/>
              <a:sym typeface="Arial"/>
            </a:endParaRPr>
          </a:p>
          <a:p>
            <a:pPr marL="457189" indent="-457189" defTabSz="1219170">
              <a:buClr>
                <a:srgbClr val="000000"/>
              </a:buClr>
              <a:buFont typeface="Arial"/>
              <a:buAutoNum type="arabicPeriod"/>
            </a:pPr>
            <a:r>
              <a:rPr lang="en-US" altLang="zh-CN" sz="1867" kern="0" dirty="0">
                <a:solidFill>
                  <a:srgbClr val="FFC000"/>
                </a:solidFill>
                <a:latin typeface="Arial"/>
                <a:cs typeface="Arial"/>
                <a:sym typeface="Arial"/>
              </a:rPr>
              <a:t>Optimization (Search)</a:t>
            </a:r>
          </a:p>
          <a:p>
            <a:pPr marL="0" lvl="2" defTabSz="1219170">
              <a:buClr>
                <a:srgbClr val="000000"/>
              </a:buClr>
            </a:pPr>
            <a:r>
              <a:rPr lang="en-US" altLang="zh-CN" sz="1867" kern="0" dirty="0">
                <a:solidFill>
                  <a:srgbClr val="FFC000"/>
                </a:solidFill>
                <a:latin typeface="Arial"/>
                <a:cs typeface="Arial"/>
                <a:sym typeface="Arial"/>
              </a:rPr>
              <a:t>	Scalability</a:t>
            </a:r>
          </a:p>
          <a:p>
            <a:pPr marL="457189" indent="-457189" defTabSz="1219170">
              <a:buClr>
                <a:srgbClr val="000000"/>
              </a:buClr>
              <a:buFont typeface="Arial"/>
              <a:buAutoNum type="arabicPeriod"/>
            </a:pPr>
            <a:r>
              <a:rPr lang="en-US" altLang="zh-CN" sz="1867" kern="0" dirty="0">
                <a:solidFill>
                  <a:srgbClr val="0070C0"/>
                </a:solidFill>
                <a:latin typeface="Arial"/>
                <a:cs typeface="Arial"/>
                <a:sym typeface="Arial"/>
              </a:rPr>
              <a:t>Evaluation (Assessment and Rewrite)</a:t>
            </a:r>
          </a:p>
          <a:p>
            <a:pPr marL="0" lvl="1" defTabSz="1219170">
              <a:buClr>
                <a:srgbClr val="000000"/>
              </a:buClr>
            </a:pPr>
            <a:r>
              <a:rPr lang="en-US" altLang="zh-CN" sz="1867" kern="0" dirty="0">
                <a:solidFill>
                  <a:srgbClr val="0070C0"/>
                </a:solidFill>
                <a:latin typeface="Arial"/>
                <a:cs typeface="Arial"/>
                <a:sym typeface="Arial"/>
              </a:rPr>
              <a:t>	Correctness</a:t>
            </a:r>
          </a:p>
          <a:p>
            <a:pPr marL="457189" indent="-457189" defTabSz="1219170">
              <a:buClr>
                <a:srgbClr val="000000"/>
              </a:buClr>
              <a:buFont typeface="Arial"/>
              <a:buAutoNum type="arabicPeriod"/>
            </a:pPr>
            <a:r>
              <a:rPr lang="en-US" altLang="zh-CN" sz="1867" kern="0" dirty="0">
                <a:solidFill>
                  <a:srgbClr val="92D050"/>
                </a:solidFill>
                <a:latin typeface="Arial"/>
                <a:cs typeface="Arial"/>
                <a:sym typeface="Arial"/>
              </a:rPr>
              <a:t>Representation  (</a:t>
            </a:r>
            <a:r>
              <a:rPr lang="en-US" altLang="zh-CN" sz="1867" kern="0" dirty="0" err="1">
                <a:solidFill>
                  <a:srgbClr val="92D050"/>
                </a:solidFill>
                <a:latin typeface="Arial"/>
                <a:cs typeface="Arial"/>
                <a:sym typeface="Arial"/>
              </a:rPr>
              <a:t>NsM</a:t>
            </a:r>
            <a:r>
              <a:rPr lang="en-US" altLang="zh-CN" sz="1867" kern="0" dirty="0">
                <a:solidFill>
                  <a:srgbClr val="92D050"/>
                </a:solidFill>
                <a:latin typeface="Arial"/>
                <a:cs typeface="Arial"/>
                <a:sym typeface="Arial"/>
              </a:rPr>
              <a:t>)</a:t>
            </a:r>
          </a:p>
          <a:p>
            <a:pPr marL="0" lvl="2" defTabSz="1219170">
              <a:buClr>
                <a:srgbClr val="000000"/>
              </a:buClr>
            </a:pPr>
            <a:r>
              <a:rPr lang="en-US" altLang="zh-CN" sz="1867" kern="0" dirty="0">
                <a:solidFill>
                  <a:srgbClr val="92D050"/>
                </a:solidFill>
                <a:latin typeface="Arial"/>
                <a:cs typeface="Arial"/>
                <a:sym typeface="Arial"/>
              </a:rPr>
              <a:t>	Sound/Complete</a:t>
            </a:r>
          </a:p>
        </p:txBody>
      </p:sp>
      <p:pic>
        <p:nvPicPr>
          <p:cNvPr id="24" name="Picture 23">
            <a:hlinkClick r:id="rId3"/>
            <a:extLst>
              <a:ext uri="{FF2B5EF4-FFF2-40B4-BE49-F238E27FC236}">
                <a16:creationId xmlns:a16="http://schemas.microsoft.com/office/drawing/2014/main" id="{07C63AF7-D32F-294E-9DF9-5F502C1E5F8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00383" y="5495058"/>
            <a:ext cx="578803" cy="709580"/>
          </a:xfrm>
          <a:prstGeom prst="rect">
            <a:avLst/>
          </a:prstGeom>
        </p:spPr>
      </p:pic>
      <p:pic>
        <p:nvPicPr>
          <p:cNvPr id="26" name="Picture 25">
            <a:hlinkClick r:id="rId5"/>
            <a:extLst>
              <a:ext uri="{FF2B5EF4-FFF2-40B4-BE49-F238E27FC236}">
                <a16:creationId xmlns:a16="http://schemas.microsoft.com/office/drawing/2014/main" id="{47ED9A81-6A22-354F-A377-692449636FC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91312" y="1886547"/>
            <a:ext cx="538213" cy="610344"/>
          </a:xfrm>
          <a:prstGeom prst="rect">
            <a:avLst/>
          </a:prstGeom>
        </p:spPr>
      </p:pic>
      <p:pic>
        <p:nvPicPr>
          <p:cNvPr id="27" name="Picture 26">
            <a:hlinkClick r:id="rId7"/>
            <a:extLst>
              <a:ext uri="{FF2B5EF4-FFF2-40B4-BE49-F238E27FC236}">
                <a16:creationId xmlns:a16="http://schemas.microsoft.com/office/drawing/2014/main" id="{C32F7D90-1116-C642-B0FC-24021CA1926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581519" y="5310479"/>
            <a:ext cx="538213" cy="713312"/>
          </a:xfrm>
          <a:prstGeom prst="rect">
            <a:avLst/>
          </a:prstGeom>
        </p:spPr>
      </p:pic>
      <p:pic>
        <p:nvPicPr>
          <p:cNvPr id="28" name="Picture 1" descr="George Lakoff.jpg">
            <a:hlinkClick r:id="rId9"/>
            <a:extLst>
              <a:ext uri="{FF2B5EF4-FFF2-40B4-BE49-F238E27FC236}">
                <a16:creationId xmlns:a16="http://schemas.microsoft.com/office/drawing/2014/main" id="{CA349DD0-FD8C-BC42-9F84-968639DF0B34}"/>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3637498" y="1662092"/>
            <a:ext cx="538213" cy="80296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hlinkClick r:id="rId11"/>
            <a:extLst>
              <a:ext uri="{FF2B5EF4-FFF2-40B4-BE49-F238E27FC236}">
                <a16:creationId xmlns:a16="http://schemas.microsoft.com/office/drawing/2014/main" id="{708B0A8C-08D5-044F-9A19-36642E296AC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775621" y="1047846"/>
            <a:ext cx="653194" cy="971826"/>
          </a:xfrm>
          <a:prstGeom prst="rect">
            <a:avLst/>
          </a:prstGeom>
        </p:spPr>
      </p:pic>
      <p:pic>
        <p:nvPicPr>
          <p:cNvPr id="23" name="Picture 2" descr="Foundations of Mathematical Logic">
            <a:hlinkClick r:id="rId13"/>
            <a:extLst>
              <a:ext uri="{FF2B5EF4-FFF2-40B4-BE49-F238E27FC236}">
                <a16:creationId xmlns:a16="http://schemas.microsoft.com/office/drawing/2014/main" id="{20601351-17E0-4C40-B378-AFDED32C904C}"/>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4927005" y="1069843"/>
            <a:ext cx="653194" cy="92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739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t>
            </a:r>
            <a:r>
              <a:rPr lang="en-US" b="1" i="1" dirty="0">
                <a:solidFill>
                  <a:schemeClr val="tx1"/>
                </a:solidFill>
              </a:rPr>
              <a:t>The</a:t>
            </a:r>
            <a:r>
              <a:rPr lang="en-US" dirty="0">
                <a:solidFill>
                  <a:schemeClr val="tx1"/>
                </a:solidFill>
              </a:rPr>
              <a:t>” Book of Why</a:t>
            </a:r>
            <a:endParaRPr dirty="0">
              <a:solidFill>
                <a:schemeClr val="tx1"/>
              </a:solidFill>
            </a:endParaRPr>
          </a:p>
        </p:txBody>
      </p:sp>
      <p:pic>
        <p:nvPicPr>
          <p:cNvPr id="2" name="Picture 1">
            <a:extLst>
              <a:ext uri="{FF2B5EF4-FFF2-40B4-BE49-F238E27FC236}">
                <a16:creationId xmlns:a16="http://schemas.microsoft.com/office/drawing/2014/main" id="{7DAF6B27-9574-824C-8804-DCB8B06B599E}"/>
              </a:ext>
            </a:extLst>
          </p:cNvPr>
          <p:cNvPicPr>
            <a:picLocks noChangeAspect="1"/>
          </p:cNvPicPr>
          <p:nvPr/>
        </p:nvPicPr>
        <p:blipFill>
          <a:blip r:embed="rId3"/>
          <a:stretch>
            <a:fillRect/>
          </a:stretch>
        </p:blipFill>
        <p:spPr>
          <a:xfrm>
            <a:off x="4500664" y="1356967"/>
            <a:ext cx="3307405" cy="5135723"/>
          </a:xfrm>
          <a:prstGeom prst="rect">
            <a:avLst/>
          </a:prstGeom>
          <a:ln w="25400">
            <a:solidFill>
              <a:schemeClr val="tx1"/>
            </a:solidFill>
          </a:ln>
          <a:effectLst>
            <a:softEdge rad="38100"/>
          </a:effectLst>
        </p:spPr>
      </p:pic>
      <p:pic>
        <p:nvPicPr>
          <p:cNvPr id="4" name="Picture 3">
            <a:extLst>
              <a:ext uri="{FF2B5EF4-FFF2-40B4-BE49-F238E27FC236}">
                <a16:creationId xmlns:a16="http://schemas.microsoft.com/office/drawing/2014/main" id="{08D4AB2D-19FE-8E44-A72B-CC5834FA46C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5601" y="1370111"/>
            <a:ext cx="3865124" cy="5122579"/>
          </a:xfrm>
          <a:prstGeom prst="rect">
            <a:avLst/>
          </a:prstGeom>
        </p:spPr>
      </p:pic>
      <p:pic>
        <p:nvPicPr>
          <p:cNvPr id="8" name="Picture 7">
            <a:hlinkClick r:id="rId5"/>
            <a:extLst>
              <a:ext uri="{FF2B5EF4-FFF2-40B4-BE49-F238E27FC236}">
                <a16:creationId xmlns:a16="http://schemas.microsoft.com/office/drawing/2014/main" id="{9981EFB8-2EB9-8746-8F05-E3622EA3813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981"/>
          <a:stretch/>
        </p:blipFill>
        <p:spPr>
          <a:xfrm>
            <a:off x="3586851" y="5293857"/>
            <a:ext cx="1173772" cy="1335504"/>
          </a:xfrm>
          <a:prstGeom prst="rect">
            <a:avLst/>
          </a:prstGeom>
        </p:spPr>
      </p:pic>
      <p:pic>
        <p:nvPicPr>
          <p:cNvPr id="9" name="Picture 8">
            <a:extLst>
              <a:ext uri="{FF2B5EF4-FFF2-40B4-BE49-F238E27FC236}">
                <a16:creationId xmlns:a16="http://schemas.microsoft.com/office/drawing/2014/main" id="{98D8285A-5FCE-0449-92C9-AA44B45DA14B}"/>
              </a:ext>
            </a:extLst>
          </p:cNvPr>
          <p:cNvPicPr>
            <a:picLocks noChangeAspect="1"/>
          </p:cNvPicPr>
          <p:nvPr/>
        </p:nvPicPr>
        <p:blipFill>
          <a:blip r:embed="rId7"/>
          <a:stretch>
            <a:fillRect/>
          </a:stretch>
        </p:blipFill>
        <p:spPr>
          <a:xfrm>
            <a:off x="7990284" y="1126265"/>
            <a:ext cx="4006056" cy="5366425"/>
          </a:xfrm>
          <a:prstGeom prst="rect">
            <a:avLst/>
          </a:prstGeom>
        </p:spPr>
      </p:pic>
    </p:spTree>
    <p:extLst>
      <p:ext uri="{BB962C8B-B14F-4D97-AF65-F5344CB8AC3E}">
        <p14:creationId xmlns:p14="http://schemas.microsoft.com/office/powerpoint/2010/main" val="9013147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Why is the question “Why”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63</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12" name="Picture 11">
            <a:extLst>
              <a:ext uri="{FF2B5EF4-FFF2-40B4-BE49-F238E27FC236}">
                <a16:creationId xmlns:a16="http://schemas.microsoft.com/office/drawing/2014/main" id="{B6A433E8-E0AE-1149-8D6B-688F2F290E57}"/>
              </a:ext>
            </a:extLst>
          </p:cNvPr>
          <p:cNvPicPr>
            <a:picLocks noChangeAspect="1"/>
          </p:cNvPicPr>
          <p:nvPr/>
        </p:nvPicPr>
        <p:blipFill>
          <a:blip r:embed="rId2"/>
          <a:stretch>
            <a:fillRect/>
          </a:stretch>
        </p:blipFill>
        <p:spPr>
          <a:xfrm>
            <a:off x="7990284" y="1126265"/>
            <a:ext cx="4006056" cy="5366425"/>
          </a:xfrm>
          <a:prstGeom prst="rect">
            <a:avLst/>
          </a:prstGeom>
        </p:spPr>
      </p:pic>
      <p:sp>
        <p:nvSpPr>
          <p:cNvPr id="3" name="TextBox 2">
            <a:extLst>
              <a:ext uri="{FF2B5EF4-FFF2-40B4-BE49-F238E27FC236}">
                <a16:creationId xmlns:a16="http://schemas.microsoft.com/office/drawing/2014/main" id="{A16D78C9-8BE9-E747-AD31-3459A60DE8E8}"/>
              </a:ext>
            </a:extLst>
          </p:cNvPr>
          <p:cNvSpPr txBox="1"/>
          <p:nvPr/>
        </p:nvSpPr>
        <p:spPr>
          <a:xfrm>
            <a:off x="1071983" y="2167365"/>
            <a:ext cx="3583032" cy="369332"/>
          </a:xfrm>
          <a:prstGeom prst="rect">
            <a:avLst/>
          </a:prstGeom>
          <a:noFill/>
        </p:spPr>
        <p:txBody>
          <a:bodyPr wrap="none" rtlCol="0">
            <a:spAutoFit/>
          </a:bodyPr>
          <a:lstStyle/>
          <a:p>
            <a:r>
              <a:rPr lang="en-TW" dirty="0"/>
              <a:t>“Why” is a special </a:t>
            </a:r>
            <a:r>
              <a:rPr lang="en-TW" dirty="0">
                <a:solidFill>
                  <a:srgbClr val="FF0000"/>
                </a:solidFill>
              </a:rPr>
              <a:t>type</a:t>
            </a:r>
            <a:r>
              <a:rPr lang="en-TW" dirty="0"/>
              <a:t> of “What”!</a:t>
            </a:r>
          </a:p>
        </p:txBody>
      </p:sp>
      <p:sp>
        <p:nvSpPr>
          <p:cNvPr id="16" name="TextBox 15">
            <a:extLst>
              <a:ext uri="{FF2B5EF4-FFF2-40B4-BE49-F238E27FC236}">
                <a16:creationId xmlns:a16="http://schemas.microsoft.com/office/drawing/2014/main" id="{46AC78B9-A135-2444-AC75-7CF358B68C19}"/>
              </a:ext>
            </a:extLst>
          </p:cNvPr>
          <p:cNvSpPr txBox="1"/>
          <p:nvPr/>
        </p:nvSpPr>
        <p:spPr>
          <a:xfrm>
            <a:off x="2619931" y="3955645"/>
            <a:ext cx="4301177" cy="369332"/>
          </a:xfrm>
          <a:prstGeom prst="rect">
            <a:avLst/>
          </a:prstGeom>
          <a:noFill/>
        </p:spPr>
        <p:txBody>
          <a:bodyPr wrap="none" rtlCol="0">
            <a:spAutoFit/>
          </a:bodyPr>
          <a:lstStyle/>
          <a:p>
            <a:r>
              <a:rPr lang="en-TW" dirty="0"/>
              <a:t>“How” is a </a:t>
            </a:r>
            <a:r>
              <a:rPr lang="en-TW" dirty="0">
                <a:solidFill>
                  <a:srgbClr val="FF0000"/>
                </a:solidFill>
              </a:rPr>
              <a:t>type</a:t>
            </a:r>
            <a:r>
              <a:rPr lang="en-TW" dirty="0"/>
              <a:t> of “executable program”!</a:t>
            </a:r>
          </a:p>
        </p:txBody>
      </p:sp>
      <p:sp>
        <p:nvSpPr>
          <p:cNvPr id="17" name="TextBox 16">
            <a:extLst>
              <a:ext uri="{FF2B5EF4-FFF2-40B4-BE49-F238E27FC236}">
                <a16:creationId xmlns:a16="http://schemas.microsoft.com/office/drawing/2014/main" id="{2106E0AF-1255-4241-8679-6F33A07357C6}"/>
              </a:ext>
            </a:extLst>
          </p:cNvPr>
          <p:cNvSpPr txBox="1"/>
          <p:nvPr/>
        </p:nvSpPr>
        <p:spPr>
          <a:xfrm>
            <a:off x="1400992" y="4840476"/>
            <a:ext cx="5237331" cy="369332"/>
          </a:xfrm>
          <a:prstGeom prst="rect">
            <a:avLst/>
          </a:prstGeom>
          <a:noFill/>
        </p:spPr>
        <p:txBody>
          <a:bodyPr wrap="none" rtlCol="0">
            <a:spAutoFit/>
          </a:bodyPr>
          <a:lstStyle/>
          <a:p>
            <a:r>
              <a:rPr lang="en-TW" dirty="0"/>
              <a:t>“Executable programs” are composed of “Whats”!</a:t>
            </a:r>
          </a:p>
        </p:txBody>
      </p:sp>
      <p:sp>
        <p:nvSpPr>
          <p:cNvPr id="18" name="TextBox 17">
            <a:extLst>
              <a:ext uri="{FF2B5EF4-FFF2-40B4-BE49-F238E27FC236}">
                <a16:creationId xmlns:a16="http://schemas.microsoft.com/office/drawing/2014/main" id="{3F7E4C02-7D64-6448-8E8F-E42ED680CE18}"/>
              </a:ext>
            </a:extLst>
          </p:cNvPr>
          <p:cNvSpPr txBox="1"/>
          <p:nvPr/>
        </p:nvSpPr>
        <p:spPr>
          <a:xfrm>
            <a:off x="2619931" y="2997729"/>
            <a:ext cx="1946367" cy="369332"/>
          </a:xfrm>
          <a:prstGeom prst="rect">
            <a:avLst/>
          </a:prstGeom>
          <a:noFill/>
        </p:spPr>
        <p:txBody>
          <a:bodyPr wrap="none" rtlCol="0">
            <a:spAutoFit/>
          </a:bodyPr>
          <a:lstStyle/>
          <a:p>
            <a:r>
              <a:rPr lang="en-TW" dirty="0">
                <a:solidFill>
                  <a:schemeClr val="tx2">
                    <a:lumMod val="75000"/>
                  </a:schemeClr>
                </a:solidFill>
              </a:rPr>
              <a:t>“What” is “how”?</a:t>
            </a:r>
          </a:p>
        </p:txBody>
      </p:sp>
      <p:sp>
        <p:nvSpPr>
          <p:cNvPr id="19" name="TextBox 18">
            <a:extLst>
              <a:ext uri="{FF2B5EF4-FFF2-40B4-BE49-F238E27FC236}">
                <a16:creationId xmlns:a16="http://schemas.microsoft.com/office/drawing/2014/main" id="{AAFAC7E6-8858-2C43-B6AE-2462A5956906}"/>
              </a:ext>
            </a:extLst>
          </p:cNvPr>
          <p:cNvSpPr txBox="1"/>
          <p:nvPr/>
        </p:nvSpPr>
        <p:spPr>
          <a:xfrm>
            <a:off x="713933" y="5798392"/>
            <a:ext cx="7289175" cy="369332"/>
          </a:xfrm>
          <a:prstGeom prst="rect">
            <a:avLst/>
          </a:prstGeom>
          <a:noFill/>
        </p:spPr>
        <p:txBody>
          <a:bodyPr wrap="none" rtlCol="0">
            <a:spAutoFit/>
          </a:bodyPr>
          <a:lstStyle/>
          <a:p>
            <a:r>
              <a:rPr lang="en-TW" dirty="0"/>
              <a:t>Universal Computation is about always computing in “</a:t>
            </a:r>
            <a:r>
              <a:rPr lang="en-TW" dirty="0">
                <a:solidFill>
                  <a:srgbClr val="FF0000"/>
                </a:solidFill>
              </a:rPr>
              <a:t>types</a:t>
            </a:r>
            <a:r>
              <a:rPr lang="en-TW" dirty="0"/>
              <a:t>” of whats!</a:t>
            </a:r>
          </a:p>
        </p:txBody>
      </p:sp>
    </p:spTree>
    <p:extLst>
      <p:ext uri="{BB962C8B-B14F-4D97-AF65-F5344CB8AC3E}">
        <p14:creationId xmlns:p14="http://schemas.microsoft.com/office/powerpoint/2010/main" val="33787522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115577"/>
            <a:ext cx="11360800" cy="7636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895391" y="1137009"/>
            <a:ext cx="3509048" cy="2411391"/>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8039654" y="1137009"/>
            <a:ext cx="3516612" cy="2411391"/>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895391" y="4080393"/>
            <a:ext cx="3509048" cy="2399631"/>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8039654" y="4068633"/>
            <a:ext cx="3526245" cy="2411391"/>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4310617" y="3105661"/>
            <a:ext cx="3822860" cy="1147875"/>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311065C9-CBD3-E748-B9B2-5E8D7828F432}"/>
              </a:ext>
            </a:extLst>
          </p:cNvPr>
          <p:cNvSpPr txBox="1"/>
          <p:nvPr/>
        </p:nvSpPr>
        <p:spPr>
          <a:xfrm>
            <a:off x="4462590" y="4864712"/>
            <a:ext cx="3518912" cy="1477328"/>
          </a:xfrm>
          <a:prstGeom prst="rect">
            <a:avLst/>
          </a:prstGeom>
          <a:noFill/>
        </p:spPr>
        <p:txBody>
          <a:bodyPr wrap="none" rtlCol="0">
            <a:spAutoFit/>
          </a:bodyPr>
          <a:lstStyle/>
          <a:p>
            <a:pPr algn="ctr"/>
            <a:r>
              <a:rPr lang="en-TW" dirty="0"/>
              <a:t>Two </a:t>
            </a:r>
            <a:r>
              <a:rPr lang="en-TW" dirty="0">
                <a:solidFill>
                  <a:srgbClr val="FF0000"/>
                </a:solidFill>
              </a:rPr>
              <a:t>types</a:t>
            </a:r>
            <a:r>
              <a:rPr lang="en-TW" dirty="0"/>
              <a:t> of Products</a:t>
            </a:r>
          </a:p>
          <a:p>
            <a:pPr algn="ctr"/>
            <a:r>
              <a:rPr lang="en-TW" dirty="0"/>
              <a:t>Outer Product and Inner Product</a:t>
            </a:r>
          </a:p>
          <a:p>
            <a:pPr algn="ctr"/>
            <a:r>
              <a:rPr lang="en-US" dirty="0"/>
              <a:t>o</a:t>
            </a:r>
            <a:r>
              <a:rPr lang="en-TW" dirty="0"/>
              <a:t>r</a:t>
            </a:r>
          </a:p>
          <a:p>
            <a:pPr algn="ctr"/>
            <a:r>
              <a:rPr lang="en-TW" dirty="0"/>
              <a:t>Product/Co-Product</a:t>
            </a:r>
          </a:p>
          <a:p>
            <a:pPr algn="ctr"/>
            <a:endParaRPr lang="en-TW" dirty="0"/>
          </a:p>
        </p:txBody>
      </p:sp>
    </p:spTree>
    <p:extLst>
      <p:ext uri="{BB962C8B-B14F-4D97-AF65-F5344CB8AC3E}">
        <p14:creationId xmlns:p14="http://schemas.microsoft.com/office/powerpoint/2010/main" val="33940791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7226" y="329103"/>
            <a:ext cx="9597756" cy="830997"/>
          </a:xfrm>
          <a:prstGeom prst="rect">
            <a:avLst/>
          </a:prstGeom>
          <a:noFill/>
        </p:spPr>
        <p:txBody>
          <a:bodyPr wrap="none" rtlCol="0">
            <a:spAutoFit/>
          </a:bodyPr>
          <a:lstStyle/>
          <a:p>
            <a:pPr algn="ctr" defTabSz="1219170">
              <a:buClr>
                <a:srgbClr val="000000"/>
              </a:buClr>
              <a:defRPr/>
            </a:pPr>
            <a:r>
              <a:rPr lang="en-US" sz="4800" dirty="0">
                <a:latin typeface="Calibri"/>
              </a:rPr>
              <a:t>How about NN/AI/Machine Learning?</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65</a:t>
            </a:fld>
            <a:endParaRPr lang="en-US" dirty="0">
              <a:solidFill>
                <a:prstClr val="black">
                  <a:tint val="75000"/>
                </a:prstClr>
              </a:solidFill>
            </a:endParaRPr>
          </a:p>
        </p:txBody>
      </p:sp>
      <p:pic>
        <p:nvPicPr>
          <p:cNvPr id="7" name="Picture 6">
            <a:hlinkClick r:id="rId2"/>
            <a:extLst>
              <a:ext uri="{FF2B5EF4-FFF2-40B4-BE49-F238E27FC236}">
                <a16:creationId xmlns:a16="http://schemas.microsoft.com/office/drawing/2014/main" id="{36F367CB-64E0-654F-B4F3-D88871A811F4}"/>
              </a:ext>
            </a:extLst>
          </p:cNvPr>
          <p:cNvPicPr>
            <a:picLocks noChangeAspect="1"/>
          </p:cNvPicPr>
          <p:nvPr/>
        </p:nvPicPr>
        <p:blipFill>
          <a:blip r:embed="rId3"/>
          <a:stretch>
            <a:fillRect/>
          </a:stretch>
        </p:blipFill>
        <p:spPr>
          <a:xfrm>
            <a:off x="616983" y="1477107"/>
            <a:ext cx="6158443" cy="4829908"/>
          </a:xfrm>
          <a:prstGeom prst="rect">
            <a:avLst/>
          </a:prstGeom>
        </p:spPr>
      </p:pic>
      <p:grpSp>
        <p:nvGrpSpPr>
          <p:cNvPr id="5" name="Group 4">
            <a:extLst>
              <a:ext uri="{FF2B5EF4-FFF2-40B4-BE49-F238E27FC236}">
                <a16:creationId xmlns:a16="http://schemas.microsoft.com/office/drawing/2014/main" id="{F50185DF-D9DE-0C4A-9E61-A119B0B1FC37}"/>
              </a:ext>
            </a:extLst>
          </p:cNvPr>
          <p:cNvGrpSpPr/>
          <p:nvPr/>
        </p:nvGrpSpPr>
        <p:grpSpPr>
          <a:xfrm>
            <a:off x="7276555" y="2744186"/>
            <a:ext cx="3822860" cy="1147875"/>
            <a:chOff x="1929239" y="2947810"/>
            <a:chExt cx="5795379" cy="1625330"/>
          </a:xfrm>
        </p:grpSpPr>
        <p:sp>
          <p:nvSpPr>
            <p:cNvPr id="6" name="Oval 5">
              <a:extLst>
                <a:ext uri="{FF2B5EF4-FFF2-40B4-BE49-F238E27FC236}">
                  <a16:creationId xmlns:a16="http://schemas.microsoft.com/office/drawing/2014/main" id="{E8480BB8-5354-E04F-A70F-1462F61F507F}"/>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8" name="Group 7">
              <a:extLst>
                <a:ext uri="{FF2B5EF4-FFF2-40B4-BE49-F238E27FC236}">
                  <a16:creationId xmlns:a16="http://schemas.microsoft.com/office/drawing/2014/main" id="{F3AC7406-CEE8-0644-9DED-95006DEC522A}"/>
                </a:ext>
              </a:extLst>
            </p:cNvPr>
            <p:cNvGrpSpPr/>
            <p:nvPr/>
          </p:nvGrpSpPr>
          <p:grpSpPr>
            <a:xfrm>
              <a:off x="7340570" y="2947810"/>
              <a:ext cx="384048" cy="384048"/>
              <a:chOff x="6854952" y="3657600"/>
              <a:chExt cx="384048" cy="384048"/>
            </a:xfrm>
          </p:grpSpPr>
          <p:sp>
            <p:nvSpPr>
              <p:cNvPr id="31" name="Oval 30">
                <a:extLst>
                  <a:ext uri="{FF2B5EF4-FFF2-40B4-BE49-F238E27FC236}">
                    <a16:creationId xmlns:a16="http://schemas.microsoft.com/office/drawing/2014/main" id="{3BB25E7D-61E6-EF45-9818-9D5F615DF1F7}"/>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2" name="Oval 31">
                <a:extLst>
                  <a:ext uri="{FF2B5EF4-FFF2-40B4-BE49-F238E27FC236}">
                    <a16:creationId xmlns:a16="http://schemas.microsoft.com/office/drawing/2014/main" id="{7B004271-DAB5-E246-B7F2-08F5D6184D2D}"/>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9" name="Rounded Rectangle 8">
              <a:extLst>
                <a:ext uri="{FF2B5EF4-FFF2-40B4-BE49-F238E27FC236}">
                  <a16:creationId xmlns:a16="http://schemas.microsoft.com/office/drawing/2014/main" id="{8A2B9EA6-4347-E346-A912-6A2519BC1526}"/>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0" name="Rounded Rectangle 9">
              <a:extLst>
                <a:ext uri="{FF2B5EF4-FFF2-40B4-BE49-F238E27FC236}">
                  <a16:creationId xmlns:a16="http://schemas.microsoft.com/office/drawing/2014/main" id="{4A06382E-30D5-4B42-B44E-2F916C98590A}"/>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1" name="Rounded Rectangle 10">
              <a:extLst>
                <a:ext uri="{FF2B5EF4-FFF2-40B4-BE49-F238E27FC236}">
                  <a16:creationId xmlns:a16="http://schemas.microsoft.com/office/drawing/2014/main" id="{1C90754E-6F19-A841-BD19-F519CCE65BC7}"/>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2" name="Straight Arrow Connector 11">
              <a:extLst>
                <a:ext uri="{FF2B5EF4-FFF2-40B4-BE49-F238E27FC236}">
                  <a16:creationId xmlns:a16="http://schemas.microsoft.com/office/drawing/2014/main" id="{9B924B40-4BFF-A742-BC05-E8F21B205A4E}"/>
                </a:ext>
              </a:extLst>
            </p:cNvPr>
            <p:cNvCxnSpPr>
              <a:cxnSpLocks/>
              <a:stCxn id="6" idx="7"/>
              <a:endCxn id="10"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374EBE-8F7A-1748-A93C-1DBB9AA91FBB}"/>
                </a:ext>
              </a:extLst>
            </p:cNvPr>
            <p:cNvCxnSpPr>
              <a:cxnSpLocks/>
              <a:stCxn id="6" idx="0"/>
              <a:endCxn id="9"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ADC7332-7A63-184F-90C5-17013B6CEDD1}"/>
                </a:ext>
              </a:extLst>
            </p:cNvPr>
            <p:cNvCxnSpPr>
              <a:cxnSpLocks/>
              <a:stCxn id="9" idx="3"/>
              <a:endCxn id="31"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703922-ADB9-EC43-A58A-892EFD7DD0B9}"/>
                </a:ext>
              </a:extLst>
            </p:cNvPr>
            <p:cNvCxnSpPr>
              <a:cxnSpLocks/>
              <a:stCxn id="10" idx="3"/>
              <a:endCxn id="11"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DD17E9-615C-B04D-8A70-0EA01E5B3941}"/>
                </a:ext>
              </a:extLst>
            </p:cNvPr>
            <p:cNvCxnSpPr>
              <a:cxnSpLocks/>
              <a:stCxn id="11" idx="3"/>
              <a:endCxn id="24"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AB3C024-CB4F-E548-AA01-70726FB74961}"/>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8" name="Rounded Rectangle 17">
              <a:extLst>
                <a:ext uri="{FF2B5EF4-FFF2-40B4-BE49-F238E27FC236}">
                  <a16:creationId xmlns:a16="http://schemas.microsoft.com/office/drawing/2014/main" id="{1988B7CC-1F38-B644-A204-AC142B9F2B8A}"/>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19" name="Straight Arrow Connector 18">
              <a:extLst>
                <a:ext uri="{FF2B5EF4-FFF2-40B4-BE49-F238E27FC236}">
                  <a16:creationId xmlns:a16="http://schemas.microsoft.com/office/drawing/2014/main" id="{DCCE53A9-62E7-3A45-B029-85DDB1646FD6}"/>
                </a:ext>
              </a:extLst>
            </p:cNvPr>
            <p:cNvCxnSpPr>
              <a:cxnSpLocks/>
              <a:stCxn id="17" idx="3"/>
              <a:endCxn id="18"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44C1379-CAB5-A44B-98A2-72740968B617}"/>
                </a:ext>
              </a:extLst>
            </p:cNvPr>
            <p:cNvGrpSpPr/>
            <p:nvPr/>
          </p:nvGrpSpPr>
          <p:grpSpPr>
            <a:xfrm>
              <a:off x="2947373" y="4235049"/>
              <a:ext cx="3078345" cy="338091"/>
              <a:chOff x="2907647" y="3370617"/>
              <a:chExt cx="3078345" cy="338091"/>
            </a:xfrm>
          </p:grpSpPr>
          <p:sp>
            <p:nvSpPr>
              <p:cNvPr id="29" name="Rounded Rectangle 28">
                <a:extLst>
                  <a:ext uri="{FF2B5EF4-FFF2-40B4-BE49-F238E27FC236}">
                    <a16:creationId xmlns:a16="http://schemas.microsoft.com/office/drawing/2014/main" id="{DF7150E7-7D9D-DF43-B4D5-7BF2A13F1ECE}"/>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0" name="Rounded Rectangle 29">
                <a:extLst>
                  <a:ext uri="{FF2B5EF4-FFF2-40B4-BE49-F238E27FC236}">
                    <a16:creationId xmlns:a16="http://schemas.microsoft.com/office/drawing/2014/main" id="{B73D3707-D47C-0A46-97AE-11B230B8C9C6}"/>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1" name="Rounded Rectangle 20">
              <a:extLst>
                <a:ext uri="{FF2B5EF4-FFF2-40B4-BE49-F238E27FC236}">
                  <a16:creationId xmlns:a16="http://schemas.microsoft.com/office/drawing/2014/main" id="{3379E478-BCE5-0945-B0B7-70E8F5DB465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2" name="Straight Arrow Connector 21">
              <a:extLst>
                <a:ext uri="{FF2B5EF4-FFF2-40B4-BE49-F238E27FC236}">
                  <a16:creationId xmlns:a16="http://schemas.microsoft.com/office/drawing/2014/main" id="{81063BCB-2E1D-744D-8582-8F24D9734E64}"/>
                </a:ext>
              </a:extLst>
            </p:cNvPr>
            <p:cNvCxnSpPr>
              <a:cxnSpLocks/>
              <a:stCxn id="21" idx="3"/>
              <a:endCxn id="17"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A20466-A396-5744-8509-E6E2DE878D2F}"/>
                </a:ext>
              </a:extLst>
            </p:cNvPr>
            <p:cNvCxnSpPr>
              <a:cxnSpLocks/>
              <a:stCxn id="18" idx="3"/>
              <a:endCxn id="24"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45B585A-4764-194E-BDA6-D0C11FE10EE8}"/>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25" name="Straight Arrow Connector 24">
              <a:extLst>
                <a:ext uri="{FF2B5EF4-FFF2-40B4-BE49-F238E27FC236}">
                  <a16:creationId xmlns:a16="http://schemas.microsoft.com/office/drawing/2014/main" id="{99E1EE71-C92C-E846-A3BB-78FE8993A767}"/>
                </a:ext>
              </a:extLst>
            </p:cNvPr>
            <p:cNvCxnSpPr>
              <a:cxnSpLocks/>
              <a:stCxn id="29" idx="3"/>
              <a:endCxn id="24"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DD0D1D-F76C-874F-A386-383AE730696A}"/>
                </a:ext>
              </a:extLst>
            </p:cNvPr>
            <p:cNvCxnSpPr>
              <a:cxnSpLocks/>
              <a:stCxn id="6" idx="6"/>
              <a:endCxn id="21"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EFFF7A8-BB4D-A647-BF9E-54D9A9F1759E}"/>
                </a:ext>
              </a:extLst>
            </p:cNvPr>
            <p:cNvCxnSpPr>
              <a:cxnSpLocks/>
              <a:stCxn id="6" idx="5"/>
              <a:endCxn id="29"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328E8F4B-2E41-B042-A70E-D16B6E6DD249}"/>
                </a:ext>
              </a:extLst>
            </p:cNvPr>
            <p:cNvCxnSpPr>
              <a:cxnSpLocks/>
              <a:stCxn id="24" idx="6"/>
              <a:endCxn id="6"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14098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Adequate </a:t>
            </a:r>
            <a:r>
              <a:rPr lang="en-US" dirty="0" err="1"/>
              <a:t>NsM</a:t>
            </a:r>
            <a:r>
              <a:rPr lang="en-US" dirty="0"/>
              <a:t> is Challenging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66</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954603AD-28C5-7F4F-8AD7-B20A563BCF12}"/>
              </a:ext>
            </a:extLst>
          </p:cNvPr>
          <p:cNvSpPr txBox="1"/>
          <p:nvPr/>
        </p:nvSpPr>
        <p:spPr>
          <a:xfrm>
            <a:off x="543340" y="1878306"/>
            <a:ext cx="11105321" cy="3252878"/>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Over his career, Curry changed several times the words he used to denote the formal objects of a formal system. In his earliest work on combinatory logic, he called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entities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(using the German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Etwas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combinatory 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𝝺-terms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However, this caused him a problem when he was dealing with a formal system of logic with quantifiers, since the terms would be what are usually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formulas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there are other formal objects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So in the end, he coined his own word by taking the first syllable of the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object</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started calling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To some people, the word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ob</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appeared to refer specifically to combinatory logic, but in fact Curry used the word for formal objects of any kind of formal system.</a:t>
            </a:r>
            <a:endParaRPr lang="en-TW" altLang="en-TW" sz="2667" kern="0" dirty="0">
              <a:solidFill>
                <a:srgbClr val="000000"/>
              </a:solidFill>
              <a:latin typeface="Arial" panose="020B0604020202020204" pitchFamily="34" charset="0"/>
              <a:cs typeface="Arial"/>
              <a:sym typeface="Arial"/>
            </a:endParaRPr>
          </a:p>
        </p:txBody>
      </p:sp>
    </p:spTree>
    <p:extLst>
      <p:ext uri="{BB962C8B-B14F-4D97-AF65-F5344CB8AC3E}">
        <p14:creationId xmlns:p14="http://schemas.microsoft.com/office/powerpoint/2010/main" val="14335696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949" y="1827343"/>
            <a:ext cx="5393600" cy="1332816"/>
          </a:xfrm>
          <a:prstGeom prst="rect">
            <a:avLst/>
          </a:prstGeom>
        </p:spPr>
        <p:txBody>
          <a:bodyPr spcFirstLastPara="1" wrap="square" lIns="121900" tIns="121900" rIns="121900" bIns="121900" anchor="ctr" anchorCtr="0">
            <a:noAutofit/>
          </a:bodyPr>
          <a:lstStyle/>
          <a:p>
            <a:r>
              <a:rPr lang="en" dirty="0"/>
              <a:t>Abstraction</a:t>
            </a:r>
            <a:endParaRPr dirty="0"/>
          </a:p>
        </p:txBody>
      </p:sp>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n" sz="1333" b="0" i="0" u="none" strike="noStrike" kern="0" cap="none" spc="0" normalizeH="0" baseline="0" noProof="0">
                <a:ln>
                  <a:noFill/>
                </a:ln>
                <a:solidFill>
                  <a:srgbClr val="595959"/>
                </a:solidFill>
                <a:effectLst/>
                <a:uLnTx/>
                <a:uFillTx/>
                <a:latin typeface="Arial"/>
                <a:ea typeface="+mn-ea"/>
                <a:cs typeface="Arial"/>
                <a:sym typeface="Arial"/>
              </a:rPr>
              <a:pPr marL="0" marR="0" lvl="0" indent="0" algn="r" defTabSz="1219170" rtl="0" eaLnBrk="1" fontAlgn="auto" latinLnBrk="0" hangingPunct="1">
                <a:lnSpc>
                  <a:spcPct val="100000"/>
                </a:lnSpc>
                <a:spcBef>
                  <a:spcPts val="0"/>
                </a:spcBef>
                <a:spcAft>
                  <a:spcPts val="0"/>
                </a:spcAft>
                <a:buClr>
                  <a:srgbClr val="000000"/>
                </a:buClr>
                <a:buSzTx/>
                <a:buFontTx/>
                <a:buNone/>
                <a:tabLst/>
                <a:defRPr/>
              </a:pPr>
              <a:t>67</a:t>
            </a:fld>
            <a:endParaRPr kumimoji="0" lang="en" sz="1333" b="0" i="0" u="none" strike="noStrike" kern="0" cap="none" spc="0" normalizeH="0" baseline="0" noProof="0">
              <a:ln>
                <a:noFill/>
              </a:ln>
              <a:solidFill>
                <a:srgbClr val="595959"/>
              </a:solidFill>
              <a:effectLst/>
              <a:uLnTx/>
              <a:uFillTx/>
              <a:latin typeface="Arial"/>
              <a:ea typeface="+mn-ea"/>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816895" y="2335584"/>
            <a:ext cx="5116000" cy="45224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The principles of choosing name</a:t>
            </a:r>
          </a:p>
          <a:p>
            <a:pPr marL="1219170" lvl="1" indent="-457189" defTabSz="1219170">
              <a:spcBef>
                <a:spcPts val="2133"/>
              </a:spcBef>
              <a:buClr>
                <a:srgbClr val="595959"/>
              </a:buClr>
              <a:buSzPts val="1800"/>
              <a:buFont typeface="Arial"/>
              <a:buChar char="●"/>
              <a:defRPr/>
            </a:pPr>
            <a:r>
              <a:rPr lang="en-US" sz="1867" kern="0" dirty="0">
                <a:solidFill>
                  <a:srgbClr val="000000"/>
                </a:solidFill>
              </a:rPr>
              <a:t>Gödel </a:t>
            </a:r>
            <a:r>
              <a:rPr kumimoji="0" lang="en-US" sz="1867" b="0" i="0" u="none" strike="noStrike" kern="0" cap="none" spc="0" normalizeH="0" baseline="0" noProof="0" dirty="0">
                <a:ln>
                  <a:noFill/>
                </a:ln>
                <a:solidFill>
                  <a:srgbClr val="000000"/>
                </a:solidFill>
                <a:effectLst/>
                <a:uLnTx/>
                <a:uFillTx/>
                <a:latin typeface="Arial"/>
                <a:cs typeface="Arial"/>
                <a:sym typeface="Arial"/>
              </a:rPr>
              <a:t>Numbering</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Church’s Encoding</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000000"/>
                </a:solidFill>
                <a:effectLst/>
                <a:uLnTx/>
                <a:uFillTx/>
                <a:latin typeface="Arial"/>
                <a:cs typeface="Arial"/>
                <a:sym typeface="Arial"/>
              </a:rPr>
              <a:t>Diagonalization argument</a:t>
            </a:r>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TW"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6308400" y="1985861"/>
            <a:ext cx="5393600" cy="10157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5600" b="0" i="0" u="none" strike="noStrike" kern="0" cap="none" spc="0" normalizeH="0" baseline="0" noProof="0" dirty="0">
                <a:ln>
                  <a:noFill/>
                </a:ln>
                <a:solidFill>
                  <a:srgbClr val="FFFFFF"/>
                </a:solidFill>
                <a:effectLst/>
                <a:uLnTx/>
                <a:uFillTx/>
                <a:latin typeface="Arial"/>
                <a:cs typeface="Arial"/>
                <a:sym typeface="Aria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6422211" y="2506984"/>
            <a:ext cx="5116000" cy="41796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marR="0" lvl="0" indent="0" algn="l" defTabSz="1219170" rtl="0" eaLnBrk="1" fontAlgn="auto" latinLnBrk="0" hangingPunct="1">
              <a:lnSpc>
                <a:spcPct val="115000"/>
              </a:lnSpc>
              <a:spcBef>
                <a:spcPts val="0"/>
              </a:spcBef>
              <a:spcAft>
                <a:spcPts val="0"/>
              </a:spcAft>
              <a:buClr>
                <a:srgbClr val="595959"/>
              </a:buClr>
              <a:buSzPts val="1800"/>
              <a:buFont typeface="Arial"/>
              <a:buNone/>
              <a:tabLst/>
              <a:defRPr/>
            </a:pPr>
            <a:r>
              <a:rPr kumimoji="0" lang="en-US" sz="2400" b="0" i="0" u="none" strike="noStrike" kern="0" cap="none" spc="0" normalizeH="0" baseline="0" noProof="0" dirty="0">
                <a:ln>
                  <a:noFill/>
                </a:ln>
                <a:solidFill>
                  <a:srgbClr val="FFFFFF"/>
                </a:solidFill>
                <a:effectLst/>
                <a:uLnTx/>
                <a:uFillTx/>
                <a:latin typeface="Arial"/>
                <a:cs typeface="Arial"/>
                <a:sym typeface="Arial"/>
              </a:rPr>
              <a:t>The actual set of chosen names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Natural Numbers as names</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Lambda (Functional) Abstraction</a:t>
            </a:r>
          </a:p>
          <a:p>
            <a:pPr marL="1219170" marR="0" lvl="1" indent="-457189" algn="l" defTabSz="1219170" rtl="0" eaLnBrk="1" fontAlgn="auto" latinLnBrk="0" hangingPunct="1">
              <a:lnSpc>
                <a:spcPct val="115000"/>
              </a:lnSpc>
              <a:spcBef>
                <a:spcPts val="2133"/>
              </a:spcBef>
              <a:spcAft>
                <a:spcPts val="0"/>
              </a:spcAft>
              <a:buClr>
                <a:srgbClr val="595959"/>
              </a:buClr>
              <a:buSzPts val="1800"/>
              <a:buFont typeface="Arial"/>
              <a:buChar char="●"/>
              <a:tabLst/>
              <a:defRPr/>
            </a:pPr>
            <a:r>
              <a:rPr kumimoji="0" lang="en-US" sz="1867" b="0" i="0" u="none" strike="noStrike" kern="0" cap="none" spc="0" normalizeH="0" baseline="0" noProof="0" dirty="0">
                <a:ln>
                  <a:noFill/>
                </a:ln>
                <a:solidFill>
                  <a:srgbClr val="FFFFFF"/>
                </a:solidFill>
                <a:effectLst/>
                <a:uLnTx/>
                <a:uFillTx/>
                <a:latin typeface="Arial"/>
                <a:cs typeface="Arial"/>
                <a:sym typeface="Arial"/>
              </a:rPr>
              <a:t>Determining name’s countability</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463717" y="720838"/>
            <a:ext cx="9835977" cy="50788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100000"/>
              </a:lnSpc>
              <a:spcBef>
                <a:spcPts val="0"/>
              </a:spcBef>
              <a:spcAft>
                <a:spcPts val="0"/>
              </a:spcAft>
              <a:buClr>
                <a:srgbClr val="000000"/>
              </a:buClr>
              <a:buSzPts val="4200"/>
              <a:buFont typeface="Arial"/>
              <a:buNone/>
              <a:tabLst/>
              <a:defRPr/>
            </a:pPr>
            <a:r>
              <a:rPr kumimoji="0" lang="en-US" sz="4800" b="0" i="0" u="none" strike="noStrike" kern="0" cap="none" spc="0" normalizeH="0" baseline="0" noProof="0" dirty="0">
                <a:ln>
                  <a:noFill/>
                </a:ln>
                <a:solidFill>
                  <a:srgbClr val="000000"/>
                </a:solidFill>
                <a:effectLst/>
                <a:uLnTx/>
                <a:uFillTx/>
                <a:latin typeface="Arial"/>
                <a:cs typeface="Arial"/>
                <a:sym typeface="Aria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6096001" y="39191"/>
            <a:ext cx="4036540" cy="1684540"/>
          </a:xfrm>
          <a:prstGeom prst="rect">
            <a:avLst/>
          </a:prstGeom>
        </p:spPr>
      </p:pic>
    </p:spTree>
    <p:extLst>
      <p:ext uri="{BB962C8B-B14F-4D97-AF65-F5344CB8AC3E}">
        <p14:creationId xmlns:p14="http://schemas.microsoft.com/office/powerpoint/2010/main" val="19739232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aim is to derive a </a:t>
            </a:r>
            <a:r>
              <a:rPr lang="en-US" b="1" i="1" dirty="0">
                <a:solidFill>
                  <a:srgbClr val="FF0000"/>
                </a:solidFill>
              </a:rPr>
              <a:t>finite</a:t>
            </a:r>
            <a:r>
              <a:rPr lang="en-US" dirty="0"/>
              <a:t> and “</a:t>
            </a:r>
            <a:r>
              <a:rPr lang="en-US" b="1" i="1" dirty="0"/>
              <a:t>reasonably small</a:t>
            </a:r>
            <a:r>
              <a:rPr lang="en-US" dirty="0"/>
              <a:t>” symbol set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68</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graphicFrame>
        <p:nvGraphicFramePr>
          <p:cNvPr id="3" name="Table 6">
            <a:extLst>
              <a:ext uri="{FF2B5EF4-FFF2-40B4-BE49-F238E27FC236}">
                <a16:creationId xmlns:a16="http://schemas.microsoft.com/office/drawing/2014/main" id="{63A51FCC-C876-CB4D-BB22-0145D5DC5181}"/>
              </a:ext>
            </a:extLst>
          </p:cNvPr>
          <p:cNvGraphicFramePr>
            <a:graphicFrameLocks noGrp="1"/>
          </p:cNvGraphicFramePr>
          <p:nvPr>
            <p:extLst>
              <p:ext uri="{D42A27DB-BD31-4B8C-83A1-F6EECF244321}">
                <p14:modId xmlns:p14="http://schemas.microsoft.com/office/powerpoint/2010/main" val="1387565782"/>
              </p:ext>
            </p:extLst>
          </p:nvPr>
        </p:nvGraphicFramePr>
        <p:xfrm>
          <a:off x="1409699" y="1410513"/>
          <a:ext cx="9886912" cy="5164916"/>
        </p:xfrm>
        <a:graphic>
          <a:graphicData uri="http://schemas.openxmlformats.org/drawingml/2006/table">
            <a:tbl>
              <a:tblPr firstRow="1" bandRow="1">
                <a:tableStyleId>{073A0DAA-6AF3-43AB-8588-CEC1D06C72B9}</a:tableStyleId>
              </a:tblPr>
              <a:tblGrid>
                <a:gridCol w="4943456">
                  <a:extLst>
                    <a:ext uri="{9D8B030D-6E8A-4147-A177-3AD203B41FA5}">
                      <a16:colId xmlns:a16="http://schemas.microsoft.com/office/drawing/2014/main" val="4215420450"/>
                    </a:ext>
                  </a:extLst>
                </a:gridCol>
                <a:gridCol w="4943456">
                  <a:extLst>
                    <a:ext uri="{9D8B030D-6E8A-4147-A177-3AD203B41FA5}">
                      <a16:colId xmlns:a16="http://schemas.microsoft.com/office/drawing/2014/main" val="4104745918"/>
                    </a:ext>
                  </a:extLst>
                </a:gridCol>
              </a:tblGrid>
              <a:tr h="636667">
                <a:tc>
                  <a:txBody>
                    <a:bodyPr/>
                    <a:lstStyle/>
                    <a:p>
                      <a:pPr algn="ctr"/>
                      <a:r>
                        <a:rPr lang="en-TW" dirty="0"/>
                        <a:t>Reduced Instruction Set Computer</a:t>
                      </a:r>
                    </a:p>
                    <a:p>
                      <a:pPr algn="ctr"/>
                      <a:r>
                        <a:rPr lang="en-TW" dirty="0"/>
                        <a:t>(RISC)</a:t>
                      </a:r>
                    </a:p>
                  </a:txBody>
                  <a:tcPr/>
                </a:tc>
                <a:tc>
                  <a:txBody>
                    <a:bodyPr/>
                    <a:lstStyle/>
                    <a:p>
                      <a:pPr algn="ctr"/>
                      <a:r>
                        <a:rPr lang="en-TW" dirty="0"/>
                        <a:t>Complex Instruction Set Computer</a:t>
                      </a:r>
                    </a:p>
                    <a:p>
                      <a:pPr algn="ctr"/>
                      <a:r>
                        <a:rPr lang="en-TW" dirty="0"/>
                        <a:t>(CISC)</a:t>
                      </a:r>
                    </a:p>
                  </a:txBody>
                  <a:tcPr/>
                </a:tc>
                <a:extLst>
                  <a:ext uri="{0D108BD9-81ED-4DB2-BD59-A6C34878D82A}">
                    <a16:rowId xmlns:a16="http://schemas.microsoft.com/office/drawing/2014/main" val="1352959938"/>
                  </a:ext>
                </a:extLst>
              </a:tr>
              <a:tr h="636667">
                <a:tc>
                  <a:txBody>
                    <a:bodyPr/>
                    <a:lstStyle/>
                    <a:p>
                      <a:pPr algn="ctr"/>
                      <a:r>
                        <a:rPr lang="en-TW" dirty="0"/>
                        <a:t>Smaller number of hardwired ”instructions”</a:t>
                      </a:r>
                    </a:p>
                  </a:txBody>
                  <a:tcPr/>
                </a:tc>
                <a:tc>
                  <a:txBody>
                    <a:bodyPr/>
                    <a:lstStyle/>
                    <a:p>
                      <a:pPr algn="ctr"/>
                      <a:r>
                        <a:rPr lang="en-TW" dirty="0"/>
                        <a:t>Larger number of hardwired “instructions”</a:t>
                      </a:r>
                    </a:p>
                  </a:txBody>
                  <a:tcPr/>
                </a:tc>
                <a:extLst>
                  <a:ext uri="{0D108BD9-81ED-4DB2-BD59-A6C34878D82A}">
                    <a16:rowId xmlns:a16="http://schemas.microsoft.com/office/drawing/2014/main" val="3755771080"/>
                  </a:ext>
                </a:extLst>
              </a:tr>
              <a:tr h="636667">
                <a:tc>
                  <a:txBody>
                    <a:bodyPr/>
                    <a:lstStyle/>
                    <a:p>
                      <a:pPr algn="ctr"/>
                      <a:r>
                        <a:rPr lang="en-TW" dirty="0"/>
                        <a:t>Machine Oriented</a:t>
                      </a:r>
                    </a:p>
                  </a:txBody>
                  <a:tcPr/>
                </a:tc>
                <a:tc>
                  <a:txBody>
                    <a:bodyPr/>
                    <a:lstStyle/>
                    <a:p>
                      <a:pPr algn="ctr"/>
                      <a:r>
                        <a:rPr lang="en-TW" dirty="0"/>
                        <a:t>Programmer Oriented</a:t>
                      </a:r>
                    </a:p>
                  </a:txBody>
                  <a:tcPr/>
                </a:tc>
                <a:extLst>
                  <a:ext uri="{0D108BD9-81ED-4DB2-BD59-A6C34878D82A}">
                    <a16:rowId xmlns:a16="http://schemas.microsoft.com/office/drawing/2014/main" val="804674104"/>
                  </a:ext>
                </a:extLst>
              </a:tr>
              <a:tr h="636667">
                <a:tc>
                  <a:txBody>
                    <a:bodyPr/>
                    <a:lstStyle/>
                    <a:p>
                      <a:pPr algn="ctr"/>
                      <a:r>
                        <a:rPr lang="en-TW" dirty="0"/>
                        <a:t>Requires single clock cycle to execute an instruction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TW" dirty="0"/>
                        <a:t>Requires multiple clock cycle to execute an instruction</a:t>
                      </a:r>
                    </a:p>
                  </a:txBody>
                  <a:tcPr/>
                </a:tc>
                <a:extLst>
                  <a:ext uri="{0D108BD9-81ED-4DB2-BD59-A6C34878D82A}">
                    <a16:rowId xmlns:a16="http://schemas.microsoft.com/office/drawing/2014/main" val="2369774625"/>
                  </a:ext>
                </a:extLst>
              </a:tr>
              <a:tr h="636667">
                <a:tc>
                  <a:txBody>
                    <a:bodyPr/>
                    <a:lstStyle/>
                    <a:p>
                      <a:pPr algn="ctr"/>
                      <a:r>
                        <a:rPr lang="en-TW" dirty="0"/>
                        <a:t>More registers</a:t>
                      </a:r>
                    </a:p>
                  </a:txBody>
                  <a:tcPr/>
                </a:tc>
                <a:tc>
                  <a:txBody>
                    <a:bodyPr/>
                    <a:lstStyle/>
                    <a:p>
                      <a:pPr algn="ctr"/>
                      <a:r>
                        <a:rPr lang="en-TW" dirty="0"/>
                        <a:t>Fewer Registers</a:t>
                      </a:r>
                    </a:p>
                  </a:txBody>
                  <a:tcPr/>
                </a:tc>
                <a:extLst>
                  <a:ext uri="{0D108BD9-81ED-4DB2-BD59-A6C34878D82A}">
                    <a16:rowId xmlns:a16="http://schemas.microsoft.com/office/drawing/2014/main" val="1002545480"/>
                  </a:ext>
                </a:extLst>
              </a:tr>
              <a:tr h="636667">
                <a:tc>
                  <a:txBody>
                    <a:bodyPr/>
                    <a:lstStyle/>
                    <a:p>
                      <a:pPr algn="ctr"/>
                      <a:r>
                        <a:rPr lang="en-TW" dirty="0"/>
                        <a:t>Simple format with simple addressing modes</a:t>
                      </a:r>
                    </a:p>
                  </a:txBody>
                  <a:tcPr/>
                </a:tc>
                <a:tc>
                  <a:txBody>
                    <a:bodyPr/>
                    <a:lstStyle/>
                    <a:p>
                      <a:pPr algn="ctr"/>
                      <a:r>
                        <a:rPr lang="en-TW" dirty="0"/>
                        <a:t>Complex format with complex addressing modes</a:t>
                      </a:r>
                    </a:p>
                  </a:txBody>
                  <a:tcPr/>
                </a:tc>
                <a:extLst>
                  <a:ext uri="{0D108BD9-81ED-4DB2-BD59-A6C34878D82A}">
                    <a16:rowId xmlns:a16="http://schemas.microsoft.com/office/drawing/2014/main" val="3886855455"/>
                  </a:ext>
                </a:extLst>
              </a:tr>
              <a:tr h="636667">
                <a:tc>
                  <a:txBody>
                    <a:bodyPr/>
                    <a:lstStyle/>
                    <a:p>
                      <a:pPr algn="ctr"/>
                      <a:r>
                        <a:rPr lang="en-US" dirty="0"/>
                        <a:t>R</a:t>
                      </a:r>
                      <a:r>
                        <a:rPr lang="en-TW" dirty="0"/>
                        <a:t>equires more amount of RAM</a:t>
                      </a:r>
                    </a:p>
                  </a:txBody>
                  <a:tcPr/>
                </a:tc>
                <a:tc>
                  <a:txBody>
                    <a:bodyPr/>
                    <a:lstStyle/>
                    <a:p>
                      <a:pPr algn="ctr"/>
                      <a:r>
                        <a:rPr lang="en-TW" dirty="0"/>
                        <a:t>Requires a minimum amount of RAM</a:t>
                      </a:r>
                    </a:p>
                  </a:txBody>
                  <a:tcPr/>
                </a:tc>
                <a:extLst>
                  <a:ext uri="{0D108BD9-81ED-4DB2-BD59-A6C34878D82A}">
                    <a16:rowId xmlns:a16="http://schemas.microsoft.com/office/drawing/2014/main" val="512196953"/>
                  </a:ext>
                </a:extLst>
              </a:tr>
              <a:tr h="636667">
                <a:tc>
                  <a:txBody>
                    <a:bodyPr/>
                    <a:lstStyle/>
                    <a:p>
                      <a:pPr algn="ctr"/>
                      <a:r>
                        <a:rPr lang="en-TW" dirty="0"/>
                        <a:t>Used in Mobile Phones and Tablets</a:t>
                      </a:r>
                    </a:p>
                  </a:txBody>
                  <a:tcPr/>
                </a:tc>
                <a:tc>
                  <a:txBody>
                    <a:bodyPr/>
                    <a:lstStyle/>
                    <a:p>
                      <a:pPr algn="ctr"/>
                      <a:r>
                        <a:rPr lang="en-TW" dirty="0"/>
                        <a:t>Used in Laptop/Desktop/Servers</a:t>
                      </a:r>
                    </a:p>
                  </a:txBody>
                  <a:tcPr/>
                </a:tc>
                <a:extLst>
                  <a:ext uri="{0D108BD9-81ED-4DB2-BD59-A6C34878D82A}">
                    <a16:rowId xmlns:a16="http://schemas.microsoft.com/office/drawing/2014/main" val="1472243412"/>
                  </a:ext>
                </a:extLst>
              </a:tr>
            </a:tbl>
          </a:graphicData>
        </a:graphic>
      </p:graphicFrame>
      <p:sp>
        <p:nvSpPr>
          <p:cNvPr id="7" name="TextBox 6">
            <a:extLst>
              <a:ext uri="{FF2B5EF4-FFF2-40B4-BE49-F238E27FC236}">
                <a16:creationId xmlns:a16="http://schemas.microsoft.com/office/drawing/2014/main" id="{F70E9AFF-C466-DC41-8C90-997623210F7A}"/>
              </a:ext>
            </a:extLst>
          </p:cNvPr>
          <p:cNvSpPr txBox="1"/>
          <p:nvPr/>
        </p:nvSpPr>
        <p:spPr>
          <a:xfrm>
            <a:off x="2281495" y="6567057"/>
            <a:ext cx="8143320" cy="276999"/>
          </a:xfrm>
          <a:prstGeom prst="rect">
            <a:avLst/>
          </a:prstGeom>
          <a:noFill/>
        </p:spPr>
        <p:txBody>
          <a:bodyPr wrap="none" rtlCol="0">
            <a:spAutoFit/>
          </a:bodyPr>
          <a:lstStyle/>
          <a:p>
            <a:r>
              <a:rPr lang="en-US" sz="1050" dirty="0"/>
              <a:t>Excerpts from: </a:t>
            </a:r>
            <a:r>
              <a:rPr lang="en-US" sz="1200" b="1" cap="all" dirty="0">
                <a:hlinkClick r:id="rId2"/>
              </a:rPr>
              <a:t>PROCESSOR KNOWLEDGE: ANALYSIS AND COMPARISON OF RISC AND CISC ARCHITECTURE</a:t>
            </a:r>
            <a:endParaRPr lang="en-US" sz="1200" b="1" cap="all" dirty="0"/>
          </a:p>
        </p:txBody>
      </p:sp>
    </p:spTree>
    <p:extLst>
      <p:ext uri="{BB962C8B-B14F-4D97-AF65-F5344CB8AC3E}">
        <p14:creationId xmlns:p14="http://schemas.microsoft.com/office/powerpoint/2010/main" val="3717653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Timing is important, and it gives order properties</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69</a:t>
            </a:fld>
            <a:endParaRPr lang="en" dirty="0"/>
          </a:p>
        </p:txBody>
      </p:sp>
      <p:pic>
        <p:nvPicPr>
          <p:cNvPr id="12" name="Picture 11">
            <a:hlinkClick r:id="rId3"/>
            <a:extLst>
              <a:ext uri="{FF2B5EF4-FFF2-40B4-BE49-F238E27FC236}">
                <a16:creationId xmlns:a16="http://schemas.microsoft.com/office/drawing/2014/main" id="{219D6735-EA48-0F47-AF5C-A44B365D882E}"/>
              </a:ext>
            </a:extLst>
          </p:cNvPr>
          <p:cNvPicPr>
            <a:picLocks noChangeAspect="1"/>
          </p:cNvPicPr>
          <p:nvPr/>
        </p:nvPicPr>
        <p:blipFill>
          <a:blip r:embed="rId4"/>
          <a:stretch>
            <a:fillRect/>
          </a:stretch>
        </p:blipFill>
        <p:spPr>
          <a:xfrm>
            <a:off x="7714098" y="1589818"/>
            <a:ext cx="3928374" cy="4828170"/>
          </a:xfrm>
          <a:prstGeom prst="rect">
            <a:avLst/>
          </a:prstGeom>
        </p:spPr>
      </p:pic>
      <p:pic>
        <p:nvPicPr>
          <p:cNvPr id="13" name="Picture 12">
            <a:hlinkClick r:id="rId5"/>
            <a:extLst>
              <a:ext uri="{FF2B5EF4-FFF2-40B4-BE49-F238E27FC236}">
                <a16:creationId xmlns:a16="http://schemas.microsoft.com/office/drawing/2014/main" id="{E3105E23-82F5-CB4C-A522-BDBFD9271179}"/>
              </a:ext>
            </a:extLst>
          </p:cNvPr>
          <p:cNvPicPr>
            <a:picLocks noChangeAspect="1"/>
          </p:cNvPicPr>
          <p:nvPr/>
        </p:nvPicPr>
        <p:blipFill>
          <a:blip r:embed="rId6"/>
          <a:stretch>
            <a:fillRect/>
          </a:stretch>
        </p:blipFill>
        <p:spPr>
          <a:xfrm>
            <a:off x="1022388" y="1589817"/>
            <a:ext cx="3455515" cy="4828171"/>
          </a:xfrm>
          <a:prstGeom prst="rect">
            <a:avLst/>
          </a:prstGeom>
        </p:spPr>
      </p:pic>
      <p:pic>
        <p:nvPicPr>
          <p:cNvPr id="14" name="Picture 13">
            <a:hlinkClick r:id="rId7"/>
            <a:extLst>
              <a:ext uri="{FF2B5EF4-FFF2-40B4-BE49-F238E27FC236}">
                <a16:creationId xmlns:a16="http://schemas.microsoft.com/office/drawing/2014/main" id="{B5F7D7D7-B20D-2F45-A237-6062AE866D1E}"/>
              </a:ext>
            </a:extLst>
          </p:cNvPr>
          <p:cNvPicPr>
            <a:picLocks noChangeAspect="1"/>
          </p:cNvPicPr>
          <p:nvPr/>
        </p:nvPicPr>
        <p:blipFill>
          <a:blip r:embed="rId8"/>
          <a:stretch>
            <a:fillRect/>
          </a:stretch>
        </p:blipFill>
        <p:spPr>
          <a:xfrm>
            <a:off x="3492348" y="2418752"/>
            <a:ext cx="5207306" cy="2737086"/>
          </a:xfrm>
          <a:prstGeom prst="rect">
            <a:avLst/>
          </a:prstGeom>
        </p:spPr>
      </p:pic>
      <p:pic>
        <p:nvPicPr>
          <p:cNvPr id="2" name="Picture 1">
            <a:hlinkClick r:id="rId9"/>
            <a:extLst>
              <a:ext uri="{FF2B5EF4-FFF2-40B4-BE49-F238E27FC236}">
                <a16:creationId xmlns:a16="http://schemas.microsoft.com/office/drawing/2014/main" id="{2686A016-BAF9-2544-A076-BF64C2C672FA}"/>
              </a:ext>
            </a:extLst>
          </p:cNvPr>
          <p:cNvPicPr>
            <a:picLocks noChangeAspect="1"/>
          </p:cNvPicPr>
          <p:nvPr/>
        </p:nvPicPr>
        <p:blipFill>
          <a:blip r:embed="rId10"/>
          <a:stretch>
            <a:fillRect/>
          </a:stretch>
        </p:blipFill>
        <p:spPr>
          <a:xfrm>
            <a:off x="5149791" y="5355238"/>
            <a:ext cx="1892418" cy="1259068"/>
          </a:xfrm>
          <a:prstGeom prst="rect">
            <a:avLst/>
          </a:prstGeom>
        </p:spPr>
      </p:pic>
    </p:spTree>
    <p:extLst>
      <p:ext uri="{BB962C8B-B14F-4D97-AF65-F5344CB8AC3E}">
        <p14:creationId xmlns:p14="http://schemas.microsoft.com/office/powerpoint/2010/main" val="2623222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ltLang="x-none" dirty="0"/>
              <a:t>Historical end-note: Leibnitz </a:t>
            </a:r>
            <a:r>
              <a:rPr lang="en-US" altLang="x-none" sz="1600" dirty="0"/>
              <a:t>(1646-1716)</a:t>
            </a:r>
          </a:p>
        </p:txBody>
      </p:sp>
      <p:sp>
        <p:nvSpPr>
          <p:cNvPr id="221187" name="Rectangle 3"/>
          <p:cNvSpPr>
            <a:spLocks noGrp="1" noChangeArrowheads="1"/>
          </p:cNvSpPr>
          <p:nvPr>
            <p:ph type="body" sz="half" idx="1"/>
          </p:nvPr>
        </p:nvSpPr>
        <p:spPr>
          <a:xfrm>
            <a:off x="1752600" y="838200"/>
            <a:ext cx="6705600" cy="762000"/>
          </a:xfrm>
        </p:spPr>
        <p:txBody>
          <a:bodyPr/>
          <a:lstStyle/>
          <a:p>
            <a:r>
              <a:rPr lang="en-US" altLang="x-none" sz="1600"/>
              <a:t>“The binary system may be used in place of the decimal system; express all numbers by unity and by nothing”</a:t>
            </a:r>
          </a:p>
          <a:p>
            <a:endParaRPr lang="en-US" altLang="x-none" sz="1600"/>
          </a:p>
          <a:p>
            <a:endParaRPr lang="en-US" altLang="x-none" sz="1600"/>
          </a:p>
          <a:p>
            <a:endParaRPr lang="en-US" altLang="x-none" sz="1600"/>
          </a:p>
        </p:txBody>
      </p:sp>
      <p:pic>
        <p:nvPicPr>
          <p:cNvPr id="15364" name="Picture 5" descr="leibnitz"/>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20681" y="755650"/>
            <a:ext cx="1563687"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1"/>
          <p:cNvGrpSpPr>
            <a:grpSpLocks/>
          </p:cNvGrpSpPr>
          <p:nvPr/>
        </p:nvGrpSpPr>
        <p:grpSpPr bwMode="auto">
          <a:xfrm>
            <a:off x="1752600" y="1676400"/>
            <a:ext cx="6400800" cy="1803400"/>
            <a:chOff x="144" y="1056"/>
            <a:chExt cx="4032" cy="1136"/>
          </a:xfrm>
        </p:grpSpPr>
        <p:sp>
          <p:nvSpPr>
            <p:cNvPr id="15370" name="Rectangle 18"/>
            <p:cNvSpPr>
              <a:spLocks noChangeArrowheads="1"/>
            </p:cNvSpPr>
            <p:nvPr/>
          </p:nvSpPr>
          <p:spPr bwMode="auto">
            <a:xfrm>
              <a:off x="144" y="1056"/>
              <a:ext cx="403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1679: built a mechanical calculator (+, -, *, /)</a:t>
              </a:r>
            </a:p>
            <a:p>
              <a:pPr algn="l">
                <a:spcBef>
                  <a:spcPct val="60000"/>
                </a:spcBef>
                <a:buClr>
                  <a:srgbClr val="006600"/>
                </a:buClr>
                <a:buSzPct val="100000"/>
                <a:buFont typeface="Wingdings" charset="2"/>
                <a:buChar char="n"/>
              </a:pPr>
              <a:endParaRPr lang="en-US" altLang="x-none" sz="1600">
                <a:latin typeface="Comic Sans MS" charset="0"/>
              </a:endParaRPr>
            </a:p>
          </p:txBody>
        </p:sp>
        <p:pic>
          <p:nvPicPr>
            <p:cNvPr id="15371" name="Picture 19" descr="calcu"/>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2" y="1344"/>
              <a:ext cx="2880"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1204" name="Rectangle 20"/>
          <p:cNvSpPr>
            <a:spLocks noChangeArrowheads="1"/>
          </p:cNvSpPr>
          <p:nvPr/>
        </p:nvSpPr>
        <p:spPr bwMode="auto">
          <a:xfrm>
            <a:off x="1676400" y="3733800"/>
            <a:ext cx="5486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60000"/>
              </a:spcBef>
              <a:buClr>
                <a:srgbClr val="006600"/>
              </a:buClr>
              <a:buSzPct val="100000"/>
              <a:buFont typeface="Wingdings" charset="2"/>
              <a:buChar char="n"/>
            </a:pPr>
            <a:r>
              <a:rPr lang="en-US" altLang="x-none" sz="1600">
                <a:latin typeface="Comic Sans MS" charset="0"/>
              </a:rPr>
              <a:t>CHALLENGE: “All who are occupied with the reading or writing of scientific literature have assuredly very often felt the want of a common scientific language, and regretted the great loss of time and trouble caused by the multiplicity of languages employed in scientific literature:</a:t>
            </a:r>
          </a:p>
          <a:p>
            <a:pPr algn="l">
              <a:spcBef>
                <a:spcPct val="60000"/>
              </a:spcBef>
              <a:buClr>
                <a:srgbClr val="006600"/>
              </a:buClr>
              <a:buSzPct val="100000"/>
              <a:buFont typeface="Wingdings" charset="2"/>
              <a:buChar char="n"/>
            </a:pPr>
            <a:r>
              <a:rPr lang="en-US" altLang="x-none" sz="1600">
                <a:latin typeface="Comic Sans MS" charset="0"/>
              </a:rPr>
              <a:t>SOLUTION: </a:t>
            </a:r>
            <a:r>
              <a:rPr lang="en-US" altLang="x-none" sz="1600" i="1">
                <a:latin typeface="Comic Sans MS" charset="0"/>
              </a:rPr>
              <a:t>“Characteristica Universalis”</a:t>
            </a:r>
            <a:r>
              <a:rPr lang="en-US" altLang="x-none" sz="1600">
                <a:latin typeface="Comic Sans MS" charset="0"/>
              </a:rPr>
              <a:t>: a universal, formal, and decidable language of reasoning</a:t>
            </a:r>
          </a:p>
          <a:p>
            <a:pPr algn="l">
              <a:spcBef>
                <a:spcPct val="60000"/>
              </a:spcBef>
              <a:buClr>
                <a:srgbClr val="006600"/>
              </a:buClr>
              <a:buSzPct val="100000"/>
              <a:buFont typeface="Wingdings" charset="2"/>
              <a:buChar char="n"/>
            </a:pPr>
            <a:r>
              <a:rPr lang="en-US" altLang="x-none" sz="1600">
                <a:latin typeface="Comic Sans MS" charset="0"/>
              </a:rPr>
              <a:t>The dream’s end: Turing and Gödel in 1930’s.</a:t>
            </a:r>
            <a:endParaRPr lang="en-US" altLang="x-none" sz="1600">
              <a:solidFill>
                <a:srgbClr val="000000"/>
              </a:solidFill>
              <a:latin typeface="Comic Sans MS" charset="0"/>
              <a:ea typeface="Arial" charset="0"/>
              <a:cs typeface="Arial"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a:p>
            <a:pPr algn="l">
              <a:spcBef>
                <a:spcPct val="60000"/>
              </a:spcBef>
              <a:buClr>
                <a:srgbClr val="006600"/>
              </a:buClr>
              <a:buSzPct val="100000"/>
              <a:buFont typeface="Wingdings" charset="2"/>
              <a:buChar char="n"/>
            </a:pPr>
            <a:endParaRPr lang="en-US" altLang="x-none" sz="1600">
              <a:latin typeface="Comic Sans MS" charset="0"/>
            </a:endParaRPr>
          </a:p>
        </p:txBody>
      </p:sp>
      <p:grpSp>
        <p:nvGrpSpPr>
          <p:cNvPr id="3" name="Group 23"/>
          <p:cNvGrpSpPr>
            <a:grpSpLocks/>
          </p:cNvGrpSpPr>
          <p:nvPr/>
        </p:nvGrpSpPr>
        <p:grpSpPr bwMode="auto">
          <a:xfrm>
            <a:off x="7620000" y="2806700"/>
            <a:ext cx="2895600" cy="3567113"/>
            <a:chOff x="3792" y="1344"/>
            <a:chExt cx="1824" cy="2247"/>
          </a:xfrm>
        </p:grpSpPr>
        <p:pic>
          <p:nvPicPr>
            <p:cNvPr id="15368" name="Picture 16" descr="01-leibniz"/>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92" y="1344"/>
              <a:ext cx="1824" cy="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Rectangle 22" descr="Bouquet"/>
            <p:cNvSpPr>
              <a:spLocks noChangeArrowheads="1"/>
            </p:cNvSpPr>
            <p:nvPr/>
          </p:nvSpPr>
          <p:spPr bwMode="auto">
            <a:xfrm>
              <a:off x="4128" y="3303"/>
              <a:ext cx="12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r>
                <a:rPr lang="en-US" altLang="x-none" sz="1200" i="1" dirty="0"/>
                <a:t>Leibniz’s medallion</a:t>
              </a:r>
              <a:br>
                <a:rPr lang="en-US" altLang="x-none" sz="1200" i="1" dirty="0"/>
              </a:br>
              <a:r>
                <a:rPr lang="en-US" altLang="x-none" sz="1200" i="1" dirty="0"/>
                <a:t>for the Duke of Brunswick</a:t>
              </a:r>
              <a:r>
                <a:rPr lang="en-US" altLang="x-none" sz="1200" dirty="0"/>
                <a:t> </a:t>
              </a:r>
            </a:p>
          </p:txBody>
        </p:sp>
      </p:grpSp>
    </p:spTree>
    <p:extLst>
      <p:ext uri="{BB962C8B-B14F-4D97-AF65-F5344CB8AC3E}">
        <p14:creationId xmlns:p14="http://schemas.microsoft.com/office/powerpoint/2010/main" val="42297751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21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build="p" autoUpdateAnimBg="0"/>
      <p:bldP spid="221204"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3981994" y="4491929"/>
            <a:ext cx="2114007" cy="1832139"/>
          </a:xfrm>
          <a:prstGeom prst="rect">
            <a:avLst/>
          </a:prstGeom>
        </p:spPr>
      </p:pic>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70</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5909" y="2140059"/>
            <a:ext cx="3204308" cy="2443596"/>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709333" y="4737431"/>
            <a:ext cx="2985152" cy="1670795"/>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3705395" y="1356968"/>
            <a:ext cx="4001477" cy="1509817"/>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1078721" y="5079641"/>
            <a:ext cx="2759519" cy="118604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693365" y="1983926"/>
            <a:ext cx="1518897" cy="2443596"/>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692555" y="1356967"/>
            <a:ext cx="4570696" cy="51456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7097902" y="6408226"/>
            <a:ext cx="3714478" cy="318100"/>
          </a:xfrm>
          <a:prstGeom prst="rect">
            <a:avLst/>
          </a:prstGeom>
          <a:noFill/>
        </p:spPr>
        <p:txBody>
          <a:bodyPr wrap="none" rtlCol="0">
            <a:spAutoFit/>
          </a:bodyPr>
          <a:lstStyle/>
          <a:p>
            <a:r>
              <a:rPr lang="en-US" sz="1467" b="1" dirty="0"/>
              <a:t>Numbers are </a:t>
            </a:r>
            <a:r>
              <a:rPr lang="en-US" sz="1467" b="1" i="1" dirty="0">
                <a:hlinkClick r:id="rId14" tooltip="Natural transformations on Wikipedia"/>
              </a:rPr>
              <a:t>naturally related</a:t>
            </a:r>
            <a:r>
              <a:rPr lang="en-US" sz="1467" b="1" dirty="0"/>
              <a:t> to Music</a:t>
            </a:r>
            <a:r>
              <a:rPr lang="en-US" sz="1467" dirty="0"/>
              <a:t>:</a:t>
            </a:r>
            <a:endParaRPr lang="en-TW" sz="1467" dirty="0"/>
          </a:p>
        </p:txBody>
      </p:sp>
    </p:spTree>
    <p:extLst>
      <p:ext uri="{BB962C8B-B14F-4D97-AF65-F5344CB8AC3E}">
        <p14:creationId xmlns:p14="http://schemas.microsoft.com/office/powerpoint/2010/main" val="26293038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5" name="City of the Future Thinkers"/>
              <p:cNvSpPr txBox="1">
                <a:spLocks noGrp="1"/>
              </p:cNvSpPr>
              <p:nvPr>
                <p:ph type="title"/>
              </p:nvPr>
            </p:nvSpPr>
            <p:spPr>
              <a:prstGeom prst="rect">
                <a:avLst/>
              </a:prstGeom>
            </p:spPr>
            <p:txBody>
              <a:bodyPr>
                <a:normAutofit/>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xmlns="">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1639"/>
                </a:stretch>
              </a:blipFill>
            </p:spPr>
            <p:txBody>
              <a:bodyPr/>
              <a:lstStyle/>
              <a:p>
                <a:r>
                  <a:rPr lang="en-US">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499356" y="1816081"/>
            <a:ext cx="2450173" cy="29857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9828684" y="5117305"/>
            <a:ext cx="1715534" cy="256545"/>
          </a:xfrm>
          <a:prstGeom prst="rect">
            <a:avLst/>
          </a:prstGeom>
          <a:noFill/>
        </p:spPr>
        <p:txBody>
          <a:bodyPr wrap="none" rtlCol="0">
            <a:spAutoFit/>
          </a:bodyPr>
          <a:lstStyle/>
          <a:p>
            <a:pPr defTabSz="1219170">
              <a:buClr>
                <a:srgbClr val="000000"/>
              </a:buClr>
            </a:pPr>
            <a:r>
              <a:rPr lang="en-TW" sz="1067" kern="0" dirty="0">
                <a:solidFill>
                  <a:srgbClr val="000000"/>
                </a:solidFill>
                <a:latin typeface="Arial"/>
                <a:cs typeface="Arial"/>
                <a:sym typeface="Arial"/>
              </a:rPr>
              <a:t>Image Source: </a:t>
            </a:r>
            <a:r>
              <a:rPr lang="en-TW" sz="1067" kern="0" dirty="0">
                <a:solidFill>
                  <a:srgbClr val="000000"/>
                </a:solidFill>
                <a:latin typeface="Arial"/>
                <a:cs typeface="Arial"/>
                <a:sym typeface="Arial"/>
                <a:hlinkClick r:id="rId4"/>
              </a:rPr>
              <a:t>Britannica</a:t>
            </a:r>
            <a:endParaRPr lang="en-TW" sz="1067" kern="0" dirty="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363335A8-657C-E044-B7F9-25498F1729E2}"/>
              </a:ext>
            </a:extLst>
          </p:cNvPr>
          <p:cNvSpPr txBox="1"/>
          <p:nvPr/>
        </p:nvSpPr>
        <p:spPr>
          <a:xfrm>
            <a:off x="9472817" y="4801820"/>
            <a:ext cx="2444900" cy="338554"/>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rPr>
              <a:t>Prof. </a:t>
            </a:r>
            <a:r>
              <a:rPr lang="en-TW" sz="1600" kern="0" dirty="0">
                <a:solidFill>
                  <a:srgbClr val="000000"/>
                </a:solidFill>
                <a:latin typeface="Arial"/>
                <a:cs typeface="Arial"/>
                <a:sym typeface="Arial"/>
                <a:hlinkClick r:id="rId6"/>
              </a:rPr>
              <a:t>Dana Stewart Scott</a:t>
            </a:r>
            <a:endParaRPr lang="en-TW" sz="1600" kern="0" dirty="0">
              <a:solidFill>
                <a:srgbClr val="000000"/>
              </a:solidFill>
              <a:latin typeface="Arial"/>
              <a:cs typeface="Arial"/>
              <a:sym typeface="Arial"/>
            </a:endParaRPr>
          </a:p>
        </p:txBody>
      </p:sp>
      <p:grpSp>
        <p:nvGrpSpPr>
          <p:cNvPr id="8" name="Group 7">
            <a:extLst>
              <a:ext uri="{FF2B5EF4-FFF2-40B4-BE49-F238E27FC236}">
                <a16:creationId xmlns:a16="http://schemas.microsoft.com/office/drawing/2014/main" id="{F97542A9-F924-5146-BCB3-A430F48BBBAB}"/>
              </a:ext>
            </a:extLst>
          </p:cNvPr>
          <p:cNvGrpSpPr/>
          <p:nvPr/>
        </p:nvGrpSpPr>
        <p:grpSpPr>
          <a:xfrm>
            <a:off x="2992581" y="1891061"/>
            <a:ext cx="6285104" cy="2822324"/>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242471" y="3429001"/>
            <a:ext cx="2941159" cy="2822324"/>
          </a:xfrm>
          <a:prstGeom prst="rect">
            <a:avLst/>
          </a:prstGeom>
        </p:spPr>
      </p:pic>
    </p:spTree>
    <p:extLst>
      <p:ext uri="{BB962C8B-B14F-4D97-AF65-F5344CB8AC3E}">
        <p14:creationId xmlns:p14="http://schemas.microsoft.com/office/powerpoint/2010/main" val="30629394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1214696" y="6385256"/>
            <a:ext cx="9762609"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Text : </a:t>
            </a:r>
            <a:r>
              <a:rPr lang="en-US" sz="1467" kern="0" dirty="0">
                <a:solidFill>
                  <a:srgbClr val="000000"/>
                </a:solidFill>
                <a:latin typeface="Arial"/>
                <a:cs typeface="Arial"/>
                <a:sym typeface="Arial"/>
                <a:hlinkClick r:id="rId3"/>
              </a:rPr>
              <a:t>https://www.di.ens.fr/~cousot/publications.www/CousotCousot-POPL-77-ACM-p238--252-1977.pdf</a:t>
            </a:r>
            <a:endParaRPr lang="en-TW" sz="1467" kern="0" dirty="0">
              <a:solidFill>
                <a:srgbClr val="000000"/>
              </a:solidFill>
              <a:latin typeface="Arial"/>
              <a:cs typeface="Arial"/>
              <a:sym typeface="Arial"/>
            </a:endParaRPr>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982748" y="1477590"/>
            <a:ext cx="6226504" cy="4787044"/>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9517793" y="2635795"/>
            <a:ext cx="2029892" cy="2881820"/>
            <a:chOff x="7138344" y="1976846"/>
            <a:chExt cx="1522419" cy="2161365"/>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53915"/>
            </a:xfrm>
            <a:prstGeom prst="rect">
              <a:avLst/>
            </a:prstGeom>
            <a:noFill/>
          </p:spPr>
          <p:txBody>
            <a:bodyPr wrap="square" rtlCol="0">
              <a:spAutoFit/>
            </a:bodyPr>
            <a:lstStyle/>
            <a:p>
              <a:pPr algn="ctr" defTabSz="1219170">
                <a:buClr>
                  <a:srgbClr val="000000"/>
                </a:buClr>
              </a:pPr>
              <a:r>
                <a:rPr lang="en-TW" sz="1600" kern="0" dirty="0">
                  <a:solidFill>
                    <a:srgbClr val="000000"/>
                  </a:solidFill>
                  <a:latin typeface="Arial"/>
                  <a:cs typeface="Arial"/>
                  <a:sym typeface="Arial"/>
                  <a:hlinkClick r:id="rId5"/>
                </a:rPr>
                <a:t>Radhia Cousot</a:t>
              </a:r>
              <a:endParaRPr lang="en-TW" sz="1600" kern="0" dirty="0">
                <a:solidFill>
                  <a:srgbClr val="000000"/>
                </a:solidFill>
                <a:latin typeface="Arial"/>
                <a:cs typeface="Arial"/>
                <a:sym typeface="Arial"/>
              </a:endParaRPr>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308621" y="2635796"/>
            <a:ext cx="2365587" cy="2771518"/>
            <a:chOff x="293941" y="1976846"/>
            <a:chExt cx="1774190" cy="2078639"/>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38773" cy="253916"/>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hlinkClick r:id="rId7"/>
                </a:rPr>
                <a:t>Patrick Cousot</a:t>
              </a:r>
              <a:endParaRPr lang="en-TW" sz="1600" kern="0" dirty="0">
                <a:solidFill>
                  <a:srgbClr val="000000"/>
                </a:solidFill>
                <a:latin typeface="Arial"/>
                <a:cs typeface="Arial"/>
                <a:sym typeface="Arial"/>
              </a:endParaRPr>
            </a:p>
          </p:txBody>
        </p:sp>
      </p:grpSp>
    </p:spTree>
    <p:extLst>
      <p:ext uri="{BB962C8B-B14F-4D97-AF65-F5344CB8AC3E}">
        <p14:creationId xmlns:p14="http://schemas.microsoft.com/office/powerpoint/2010/main" val="15039781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6480" y="329105"/>
            <a:ext cx="11579259" cy="830997"/>
          </a:xfrm>
          <a:prstGeom prst="rect">
            <a:avLst/>
          </a:prstGeom>
          <a:noFill/>
        </p:spPr>
        <p:txBody>
          <a:bodyPr wrap="none" rtlCol="0">
            <a:spAutoFit/>
          </a:bodyPr>
          <a:lstStyle/>
          <a:p>
            <a:pPr algn="ctr" defTabSz="1219140">
              <a:defRPr/>
            </a:pPr>
            <a:r>
              <a:rPr lang="en-US" sz="4800" dirty="0" err="1">
                <a:latin typeface="Calibri"/>
              </a:rPr>
              <a:t>Poset</a:t>
            </a:r>
            <a:r>
              <a:rPr lang="en-US" sz="4800" dirty="0">
                <a:latin typeface="Calibri"/>
              </a:rPr>
              <a:t>(Lattice) is universal, how about Tensor?</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73</a:t>
            </a:fld>
            <a:endParaRPr lang="en-US" dirty="0">
              <a:solidFill>
                <a:prstClr val="black">
                  <a:tint val="75000"/>
                </a:prstClr>
              </a:solidFill>
            </a:endParaRPr>
          </a:p>
        </p:txBody>
      </p:sp>
      <p:pic>
        <p:nvPicPr>
          <p:cNvPr id="6" name="Picture 5">
            <a:hlinkClick r:id="rId2"/>
            <a:extLst>
              <a:ext uri="{FF2B5EF4-FFF2-40B4-BE49-F238E27FC236}">
                <a16:creationId xmlns:a16="http://schemas.microsoft.com/office/drawing/2014/main" id="{D1A77553-41DB-5845-86F1-58618F3CA085}"/>
              </a:ext>
            </a:extLst>
          </p:cNvPr>
          <p:cNvPicPr>
            <a:picLocks noChangeAspect="1"/>
          </p:cNvPicPr>
          <p:nvPr/>
        </p:nvPicPr>
        <p:blipFill>
          <a:blip r:embed="rId3"/>
          <a:stretch>
            <a:fillRect/>
          </a:stretch>
        </p:blipFill>
        <p:spPr>
          <a:xfrm>
            <a:off x="2801818" y="1442476"/>
            <a:ext cx="6588365" cy="4712208"/>
          </a:xfrm>
          <a:prstGeom prst="rect">
            <a:avLst/>
          </a:prstGeom>
        </p:spPr>
      </p:pic>
      <p:sp>
        <p:nvSpPr>
          <p:cNvPr id="7" name="TextBox 6">
            <a:extLst>
              <a:ext uri="{FF2B5EF4-FFF2-40B4-BE49-F238E27FC236}">
                <a16:creationId xmlns:a16="http://schemas.microsoft.com/office/drawing/2014/main" id="{6370556F-1F75-2742-9F96-76F9446FFF80}"/>
              </a:ext>
            </a:extLst>
          </p:cNvPr>
          <p:cNvSpPr txBox="1"/>
          <p:nvPr/>
        </p:nvSpPr>
        <p:spPr>
          <a:xfrm>
            <a:off x="2481169" y="6323712"/>
            <a:ext cx="7229671" cy="369332"/>
          </a:xfrm>
          <a:prstGeom prst="rect">
            <a:avLst/>
          </a:prstGeom>
          <a:noFill/>
        </p:spPr>
        <p:txBody>
          <a:bodyPr wrap="none" rtlCol="0">
            <a:spAutoFit/>
          </a:bodyPr>
          <a:lstStyle/>
          <a:p>
            <a:pPr algn="ctr"/>
            <a:r>
              <a:rPr lang="en-TW" dirty="0"/>
              <a:t>You need some background in Abstract Algebra to watch this video…</a:t>
            </a:r>
          </a:p>
        </p:txBody>
      </p:sp>
      <p:sp>
        <p:nvSpPr>
          <p:cNvPr id="8" name="TextBox 7">
            <a:extLst>
              <a:ext uri="{FF2B5EF4-FFF2-40B4-BE49-F238E27FC236}">
                <a16:creationId xmlns:a16="http://schemas.microsoft.com/office/drawing/2014/main" id="{6508805D-9036-E54D-8B00-83BC58641582}"/>
              </a:ext>
            </a:extLst>
          </p:cNvPr>
          <p:cNvSpPr txBox="1"/>
          <p:nvPr/>
        </p:nvSpPr>
        <p:spPr>
          <a:xfrm>
            <a:off x="183446" y="2068234"/>
            <a:ext cx="2297723" cy="1477328"/>
          </a:xfrm>
          <a:prstGeom prst="rect">
            <a:avLst/>
          </a:prstGeom>
          <a:noFill/>
        </p:spPr>
        <p:txBody>
          <a:bodyPr wrap="square" rtlCol="0">
            <a:spAutoFit/>
          </a:bodyPr>
          <a:lstStyle/>
          <a:p>
            <a:pPr algn="ctr"/>
            <a:r>
              <a:rPr lang="en-TW" dirty="0"/>
              <a:t>Lattice is a partially ordered set that can be used to describe all computable functions…</a:t>
            </a:r>
          </a:p>
        </p:txBody>
      </p:sp>
      <p:sp>
        <p:nvSpPr>
          <p:cNvPr id="9" name="TextBox 8">
            <a:extLst>
              <a:ext uri="{FF2B5EF4-FFF2-40B4-BE49-F238E27FC236}">
                <a16:creationId xmlns:a16="http://schemas.microsoft.com/office/drawing/2014/main" id="{88C5178F-98A6-714B-A210-299D91AC5378}"/>
              </a:ext>
            </a:extLst>
          </p:cNvPr>
          <p:cNvSpPr txBox="1"/>
          <p:nvPr/>
        </p:nvSpPr>
        <p:spPr>
          <a:xfrm>
            <a:off x="9478077" y="2068234"/>
            <a:ext cx="2297723" cy="3693319"/>
          </a:xfrm>
          <a:prstGeom prst="rect">
            <a:avLst/>
          </a:prstGeom>
          <a:noFill/>
        </p:spPr>
        <p:txBody>
          <a:bodyPr wrap="square" rtlCol="0">
            <a:spAutoFit/>
          </a:bodyPr>
          <a:lstStyle/>
          <a:p>
            <a:pPr algn="ctr"/>
            <a:r>
              <a:rPr lang="en-TW" dirty="0"/>
              <a:t>Tensor is a mathematical object, and a data format that is conveniently implelemented with computer hardware to perform large-scale computation, while rest on the foundation of linear algebra and other mathematical principles.</a:t>
            </a:r>
          </a:p>
        </p:txBody>
      </p:sp>
    </p:spTree>
    <p:extLst>
      <p:ext uri="{BB962C8B-B14F-4D97-AF65-F5344CB8AC3E}">
        <p14:creationId xmlns:p14="http://schemas.microsoft.com/office/powerpoint/2010/main" val="14373875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1622167927"/>
              </p:ext>
            </p:extLst>
          </p:nvPr>
        </p:nvGraphicFramePr>
        <p:xfrm>
          <a:off x="508003" y="1665868"/>
          <a:ext cx="1790661" cy="4527164"/>
        </p:xfrm>
        <a:graphic>
          <a:graphicData uri="http://schemas.openxmlformats.org/drawingml/2006/table">
            <a:tbl>
              <a:tblPr firstRow="1" bandRow="1">
                <a:tableStyleId>{5C22544A-7EE6-4342-B048-85BDC9FD1C3A}</a:tableStyleId>
              </a:tblPr>
              <a:tblGrid>
                <a:gridCol w="1790661">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LiHei Pro" charset="-120"/>
                          <a:ea typeface="LiHei Pro" charset="-120"/>
                          <a:cs typeface="LiHei Pro" charset="-120"/>
                        </a:rPr>
                        <a:t>Scientific “Evolution”</a:t>
                      </a:r>
                      <a:endParaRPr lang="en-US" sz="1200" b="0" dirty="0">
                        <a:solidFill>
                          <a:schemeClr val="tx1"/>
                        </a:solidFill>
                        <a:latin typeface="LiHei Pro" charset="-120"/>
                        <a:ea typeface="LiHei Pro" charset="-120"/>
                        <a:cs typeface="LiHei Pro" charset="-120"/>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Neutral Network</a:t>
                      </a:r>
                      <a:endParaRPr lang="en-US" sz="1600" dirty="0">
                        <a:latin typeface="Hei" charset="-122"/>
                        <a:ea typeface="Hei" charset="-122"/>
                        <a:cs typeface="Hei" charset="-122"/>
                      </a:endParaRPr>
                    </a:p>
                  </a:txBody>
                  <a:tcPr/>
                </a:tc>
                <a:extLst>
                  <a:ext uri="{0D108BD9-81ED-4DB2-BD59-A6C34878D82A}">
                    <a16:rowId xmlns:a16="http://schemas.microsoft.com/office/drawing/2014/main" val="10001"/>
                  </a:ext>
                </a:extLst>
              </a:tr>
              <a:tr h="9448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Symbolic Logic</a:t>
                      </a:r>
                      <a:endParaRPr lang="en-US" sz="16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Causal</a:t>
                      </a:r>
                      <a:r>
                        <a:rPr lang="en-US" sz="1400" baseline="0" dirty="0">
                          <a:latin typeface="Hei" charset="-122"/>
                          <a:ea typeface="Hei" charset="-122"/>
                          <a:cs typeface="Hei" charset="-122"/>
                        </a:rPr>
                        <a:t> Probability</a:t>
                      </a:r>
                      <a:endParaRPr lang="en-US" sz="14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3"/>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Conceptual</a:t>
                      </a:r>
                      <a:r>
                        <a:rPr lang="en-US" altLang="zh-CN" sz="1200" baseline="0" dirty="0">
                          <a:latin typeface="Hei" charset="-122"/>
                          <a:ea typeface="Hei" charset="-122"/>
                          <a:cs typeface="Hei" charset="-122"/>
                        </a:rPr>
                        <a:t> Analogies</a:t>
                      </a:r>
                      <a:endParaRPr lang="en-US" sz="1200" dirty="0"/>
                    </a:p>
                  </a:txBody>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2564485" y="2104237"/>
          <a:ext cx="2049329" cy="3646833"/>
        </p:xfrm>
        <a:graphic>
          <a:graphicData uri="http://schemas.openxmlformats.org/drawingml/2006/table">
            <a:tbl>
              <a:tblPr firstRow="1" bandRow="1">
                <a:tableStyleId>{5C22544A-7EE6-4342-B048-85BDC9FD1C3A}</a:tableStyleId>
              </a:tblPr>
              <a:tblGrid>
                <a:gridCol w="2049329">
                  <a:extLst>
                    <a:ext uri="{9D8B030D-6E8A-4147-A177-3AD203B41FA5}">
                      <a16:colId xmlns:a16="http://schemas.microsoft.com/office/drawing/2014/main" val="20000"/>
                    </a:ext>
                  </a:extLst>
                </a:gridCol>
              </a:tblGrid>
              <a:tr h="9601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err="1">
                          <a:latin typeface="Hei" charset="-122"/>
                          <a:ea typeface="Hei" charset="-122"/>
                          <a:cs typeface="Hei" charset="-122"/>
                        </a:rPr>
                        <a:t>IoT</a:t>
                      </a:r>
                      <a:r>
                        <a:rPr lang="zh-CN" altLang="en-US" sz="1900" dirty="0">
                          <a:latin typeface="Hei" charset="-122"/>
                          <a:ea typeface="Hei" charset="-122"/>
                          <a:cs typeface="Hei" charset="-122"/>
                        </a:rPr>
                        <a:t> </a:t>
                      </a:r>
                      <a:r>
                        <a:rPr lang="en-US" altLang="zh-CN" sz="1900" dirty="0">
                          <a:latin typeface="Hei" charset="-122"/>
                          <a:ea typeface="Hei" charset="-122"/>
                          <a:cs typeface="Hei" charset="-122"/>
                        </a:rPr>
                        <a:t>and Quantum Computing</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TPU</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solidFill>
                          <a:latin typeface="Hei" charset="-122"/>
                          <a:ea typeface="Hei" charset="-122"/>
                          <a:cs typeface="Hei" charset="-122"/>
                        </a:rPr>
                        <a:t>GPU</a:t>
                      </a:r>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CPU</a:t>
                      </a:r>
                    </a:p>
                    <a:p>
                      <a:pPr algn="ctr"/>
                      <a:endParaRPr lang="en-US" sz="1900" dirty="0"/>
                    </a:p>
                  </a:txBody>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4894147" y="2561437"/>
          <a:ext cx="1796948" cy="2686713"/>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Big</a:t>
                      </a:r>
                      <a:r>
                        <a:rPr lang="en-US" altLang="zh-CN" sz="1900" baseline="0" dirty="0">
                          <a:latin typeface="Hei" charset="-122"/>
                          <a:ea typeface="Hei" charset="-122"/>
                          <a:cs typeface="Hei" charset="-122"/>
                        </a:rPr>
                        <a:t> Data</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Computed Data</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Artificial</a:t>
                      </a:r>
                      <a:r>
                        <a:rPr lang="en-US" altLang="zh-CN" sz="1900" baseline="0" dirty="0">
                          <a:latin typeface="Hei" charset="-122"/>
                          <a:ea typeface="Hei" charset="-122"/>
                          <a:cs typeface="Hei" charset="-122"/>
                        </a:rPr>
                        <a:t> Data</a:t>
                      </a:r>
                      <a:endParaRPr lang="en-US" sz="1900" dirty="0"/>
                    </a:p>
                  </a:txBody>
                  <a:tcPr/>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6985942" y="3009223"/>
          <a:ext cx="1796948" cy="1791142"/>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latin typeface="Hei" charset="-122"/>
                          <a:ea typeface="Hei" charset="-122"/>
                          <a:cs typeface="Hei" charset="-122"/>
                        </a:rPr>
                        <a:t>Distributed</a:t>
                      </a:r>
                      <a:r>
                        <a:rPr lang="en-US" sz="1900" baseline="0" dirty="0">
                          <a:latin typeface="Hei" charset="-122"/>
                          <a:ea typeface="Hei" charset="-122"/>
                          <a:cs typeface="Hei" charset="-122"/>
                        </a:rPr>
                        <a:t> </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Centralized</a:t>
                      </a:r>
                      <a:endParaRPr lang="en-US" sz="1900" dirty="0"/>
                    </a:p>
                  </a:txBody>
                  <a:tcPr/>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9083727" y="3457009"/>
          <a:ext cx="1796948" cy="895571"/>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i" charset="-122"/>
                          <a:ea typeface="Hei" charset="-122"/>
                          <a:cs typeface="Hei" charset="-122"/>
                        </a:rPr>
                        <a:t>General</a:t>
                      </a:r>
                      <a:r>
                        <a:rPr lang="en-US" sz="1600" baseline="0" dirty="0">
                          <a:latin typeface="Hei" charset="-122"/>
                          <a:ea typeface="Hei" charset="-122"/>
                          <a:cs typeface="Hei" charset="-122"/>
                        </a:rPr>
                        <a:t> Protocol</a:t>
                      </a:r>
                      <a:endParaRPr lang="en-US" sz="1600" dirty="0">
                        <a:latin typeface="Hei" charset="-122"/>
                        <a:ea typeface="Hei" charset="-122"/>
                        <a:cs typeface="Hei" charset="-122"/>
                      </a:endParaRPr>
                    </a:p>
                  </a:txBody>
                  <a:tcPr/>
                </a:tc>
                <a:extLst>
                  <a:ext uri="{0D108BD9-81ED-4DB2-BD59-A6C34878D82A}">
                    <a16:rowId xmlns:a16="http://schemas.microsoft.com/office/drawing/2014/main" val="10000"/>
                  </a:ext>
                </a:extLst>
              </a:tr>
            </a:tbl>
          </a:graphicData>
        </a:graphic>
      </p:graphicFrame>
      <p:sp>
        <p:nvSpPr>
          <p:cNvPr id="26" name="TextBox 25"/>
          <p:cNvSpPr txBox="1"/>
          <p:nvPr/>
        </p:nvSpPr>
        <p:spPr>
          <a:xfrm>
            <a:off x="951926" y="1018193"/>
            <a:ext cx="1467581"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Software</a:t>
            </a:r>
            <a:endParaRPr lang="en-US" sz="2667" b="1" dirty="0">
              <a:solidFill>
                <a:srgbClr val="000000"/>
              </a:solidFill>
              <a:latin typeface="Calibri"/>
              <a:cs typeface="Arial"/>
              <a:sym typeface="Arial"/>
            </a:endParaRPr>
          </a:p>
        </p:txBody>
      </p:sp>
      <p:sp>
        <p:nvSpPr>
          <p:cNvPr id="27" name="TextBox 26"/>
          <p:cNvSpPr txBox="1"/>
          <p:nvPr/>
        </p:nvSpPr>
        <p:spPr>
          <a:xfrm>
            <a:off x="2734519" y="1390491"/>
            <a:ext cx="1578830"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Hardware</a:t>
            </a:r>
            <a:endParaRPr lang="en-US" sz="2667" b="1" dirty="0">
              <a:solidFill>
                <a:srgbClr val="000000"/>
              </a:solidFill>
              <a:latin typeface="Calibri"/>
              <a:cs typeface="Arial"/>
              <a:sym typeface="Arial"/>
            </a:endParaRPr>
          </a:p>
        </p:txBody>
      </p:sp>
      <p:sp>
        <p:nvSpPr>
          <p:cNvPr id="28" name="TextBox 27"/>
          <p:cNvSpPr txBox="1"/>
          <p:nvPr/>
        </p:nvSpPr>
        <p:spPr>
          <a:xfrm>
            <a:off x="5053522" y="1929152"/>
            <a:ext cx="1313949" cy="502766"/>
          </a:xfrm>
          <a:prstGeom prst="rect">
            <a:avLst/>
          </a:prstGeom>
          <a:noFill/>
        </p:spPr>
        <p:txBody>
          <a:bodyPr wrap="none" rtlCol="0">
            <a:spAutoFit/>
          </a:bodyPr>
          <a:lstStyle/>
          <a:p>
            <a:pPr defTabSz="914377"/>
            <a:r>
              <a:rPr lang="en-US" sz="2667" b="1" dirty="0">
                <a:solidFill>
                  <a:srgbClr val="000000"/>
                </a:solidFill>
                <a:latin typeface="Calibri"/>
                <a:cs typeface="Arial"/>
                <a:sym typeface="Arial"/>
              </a:rPr>
              <a:t>Content</a:t>
            </a:r>
          </a:p>
        </p:txBody>
      </p:sp>
      <p:sp>
        <p:nvSpPr>
          <p:cNvPr id="29" name="TextBox 28"/>
          <p:cNvSpPr txBox="1"/>
          <p:nvPr/>
        </p:nvSpPr>
        <p:spPr>
          <a:xfrm>
            <a:off x="9198405" y="2800789"/>
            <a:ext cx="1464375"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Standard</a:t>
            </a:r>
            <a:endParaRPr lang="en-US" sz="2667" b="1" dirty="0">
              <a:solidFill>
                <a:srgbClr val="000000"/>
              </a:solidFill>
              <a:latin typeface="Calibri"/>
              <a:cs typeface="Arial"/>
              <a:sym typeface="Arial"/>
            </a:endParaRPr>
          </a:p>
        </p:txBody>
      </p:sp>
      <p:sp>
        <p:nvSpPr>
          <p:cNvPr id="30" name="TextBox 29"/>
          <p:cNvSpPr txBox="1"/>
          <p:nvPr/>
        </p:nvSpPr>
        <p:spPr>
          <a:xfrm>
            <a:off x="7140391" y="2484803"/>
            <a:ext cx="1478033"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Resource</a:t>
            </a:r>
            <a:endParaRPr lang="en-US" sz="2667" b="1" dirty="0">
              <a:solidFill>
                <a:srgbClr val="000000"/>
              </a:solidFill>
              <a:latin typeface="Calibri"/>
              <a:cs typeface="Arial"/>
              <a:sym typeface="Arial"/>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62697" y="3379360"/>
            <a:ext cx="1043435" cy="447785"/>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62697" y="4243427"/>
            <a:ext cx="1063427" cy="414383"/>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16202" y="2919833"/>
            <a:ext cx="534649" cy="653729"/>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55971" y="3827141"/>
            <a:ext cx="673296" cy="452891"/>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707961" y="5123793"/>
            <a:ext cx="437375" cy="289999"/>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84185" y="4253631"/>
            <a:ext cx="630283" cy="464292"/>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64071" y="3422261"/>
            <a:ext cx="1179269" cy="396136"/>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7188" y="1981195"/>
            <a:ext cx="410792" cy="503608"/>
          </a:xfrm>
          <a:prstGeom prst="rect">
            <a:avLst/>
          </a:prstGeom>
        </p:spPr>
      </p:pic>
      <p:sp>
        <p:nvSpPr>
          <p:cNvPr id="45" name="TextBox 44"/>
          <p:cNvSpPr txBox="1"/>
          <p:nvPr/>
        </p:nvSpPr>
        <p:spPr>
          <a:xfrm>
            <a:off x="1168402" y="2042169"/>
            <a:ext cx="6784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T. Kuhn</a:t>
            </a:r>
            <a:endParaRPr lang="en-US" sz="1300" dirty="0">
              <a:solidFill>
                <a:prstClr val="black"/>
              </a:solidFill>
              <a:latin typeface="Calibri"/>
              <a:cs typeface="Arial"/>
              <a:sym typeface="Arial"/>
            </a:endParaRPr>
          </a:p>
        </p:txBody>
      </p:sp>
      <p:sp>
        <p:nvSpPr>
          <p:cNvPr id="46" name="TextBox 45"/>
          <p:cNvSpPr txBox="1"/>
          <p:nvPr/>
        </p:nvSpPr>
        <p:spPr>
          <a:xfrm>
            <a:off x="8869065" y="4799393"/>
            <a:ext cx="2323979"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Collective learning systems</a:t>
            </a:r>
            <a:endParaRPr lang="en-US" sz="1600" dirty="0">
              <a:solidFill>
                <a:srgbClr val="E2C044"/>
              </a:solidFill>
              <a:latin typeface="Calibri"/>
              <a:cs typeface="Arial"/>
              <a:sym typeface="Arial"/>
            </a:endParaRPr>
          </a:p>
        </p:txBody>
      </p:sp>
      <p:sp>
        <p:nvSpPr>
          <p:cNvPr id="47" name="TextBox 46"/>
          <p:cNvSpPr txBox="1"/>
          <p:nvPr/>
        </p:nvSpPr>
        <p:spPr>
          <a:xfrm>
            <a:off x="2424509" y="5853269"/>
            <a:ext cx="2418971"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Computing Architectures, Instrumentation</a:t>
            </a:r>
            <a:endParaRPr lang="en-US" sz="1600" dirty="0">
              <a:solidFill>
                <a:srgbClr val="E2C044"/>
              </a:solidFill>
              <a:latin typeface="Calibri"/>
              <a:cs typeface="Arial"/>
              <a:sym typeface="Arial"/>
            </a:endParaRPr>
          </a:p>
        </p:txBody>
      </p:sp>
      <p:sp>
        <p:nvSpPr>
          <p:cNvPr id="48" name="TextBox 47"/>
          <p:cNvSpPr txBox="1"/>
          <p:nvPr/>
        </p:nvSpPr>
        <p:spPr>
          <a:xfrm>
            <a:off x="4778579" y="5490940"/>
            <a:ext cx="2103268" cy="338554"/>
          </a:xfrm>
          <a:prstGeom prst="rect">
            <a:avLst/>
          </a:prstGeom>
          <a:noFill/>
        </p:spPr>
        <p:txBody>
          <a:bodyPr wrap="none" rtlCol="0">
            <a:spAutoFit/>
          </a:bodyPr>
          <a:lstStyle/>
          <a:p>
            <a:pPr defTabSz="914377"/>
            <a:r>
              <a:rPr lang="en-US" altLang="zh-CN" sz="1600" dirty="0">
                <a:solidFill>
                  <a:srgbClr val="E2C044"/>
                </a:solidFill>
                <a:latin typeface="Calibri"/>
                <a:ea typeface="宋体" panose="02010600030101010101" pitchFamily="2" charset="-122"/>
                <a:cs typeface="Arial"/>
                <a:sym typeface="Arial"/>
              </a:rPr>
              <a:t>Data Assets, Structures</a:t>
            </a:r>
            <a:endParaRPr lang="en-US" sz="1600" dirty="0">
              <a:solidFill>
                <a:srgbClr val="E2C044"/>
              </a:solidFill>
              <a:latin typeface="Calibri"/>
              <a:cs typeface="Arial"/>
              <a:sym typeface="Arial"/>
            </a:endParaRPr>
          </a:p>
        </p:txBody>
      </p:sp>
      <p:sp>
        <p:nvSpPr>
          <p:cNvPr id="51" name="TextBox 50"/>
          <p:cNvSpPr txBox="1"/>
          <p:nvPr/>
        </p:nvSpPr>
        <p:spPr>
          <a:xfrm>
            <a:off x="1121309" y="2980099"/>
            <a:ext cx="776366"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Hinton</a:t>
            </a:r>
            <a:endParaRPr lang="en-US" sz="1300" dirty="0">
              <a:solidFill>
                <a:prstClr val="black"/>
              </a:solidFill>
              <a:latin typeface="Calibri"/>
              <a:cs typeface="Arial"/>
              <a:sym typeface="Arial"/>
            </a:endParaRPr>
          </a:p>
        </p:txBody>
      </p:sp>
      <p:sp>
        <p:nvSpPr>
          <p:cNvPr id="52" name="TextBox 51"/>
          <p:cNvSpPr txBox="1"/>
          <p:nvPr/>
        </p:nvSpPr>
        <p:spPr>
          <a:xfrm>
            <a:off x="1159896" y="5751070"/>
            <a:ext cx="780150"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G. Lakoff</a:t>
            </a:r>
            <a:endParaRPr lang="en-US" sz="1300" dirty="0">
              <a:solidFill>
                <a:prstClr val="black"/>
              </a:solidFill>
              <a:latin typeface="Calibri"/>
              <a:cs typeface="Arial"/>
              <a:sym typeface="Arial"/>
            </a:endParaRPr>
          </a:p>
        </p:txBody>
      </p:sp>
      <p:sp>
        <p:nvSpPr>
          <p:cNvPr id="55" name="TextBox 54"/>
          <p:cNvSpPr txBox="1"/>
          <p:nvPr/>
        </p:nvSpPr>
        <p:spPr>
          <a:xfrm>
            <a:off x="1031097" y="3947904"/>
            <a:ext cx="1071384" cy="292388"/>
          </a:xfrm>
          <a:prstGeom prst="rect">
            <a:avLst/>
          </a:prstGeom>
          <a:noFill/>
        </p:spPr>
        <p:txBody>
          <a:bodyPr wrap="none" rtlCol="0">
            <a:spAutoFit/>
          </a:bodyPr>
          <a:lstStyle/>
          <a:p>
            <a:pPr defTabSz="914377"/>
            <a:r>
              <a:rPr lang="en-US" sz="1300" dirty="0">
                <a:solidFill>
                  <a:prstClr val="black"/>
                </a:solidFill>
                <a:latin typeface="Calibri"/>
                <a:ea typeface="宋体" panose="02010600030101010101" pitchFamily="2" charset="-122"/>
                <a:cs typeface="Arial"/>
                <a:sym typeface="Arial"/>
              </a:rPr>
              <a:t>Curry Haskell</a:t>
            </a:r>
            <a:endParaRPr lang="en-US" sz="1300" dirty="0">
              <a:solidFill>
                <a:prstClr val="black"/>
              </a:solidFill>
              <a:latin typeface="Calibri"/>
              <a:cs typeface="Arial"/>
              <a:sym typeface="Arial"/>
            </a:endParaRPr>
          </a:p>
        </p:txBody>
      </p:sp>
      <p:sp>
        <p:nvSpPr>
          <p:cNvPr id="57" name="TextBox 56"/>
          <p:cNvSpPr txBox="1"/>
          <p:nvPr/>
        </p:nvSpPr>
        <p:spPr>
          <a:xfrm>
            <a:off x="1211138" y="4967765"/>
            <a:ext cx="6591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Pearl</a:t>
            </a:r>
            <a:endParaRPr lang="en-US" sz="1300" dirty="0">
              <a:solidFill>
                <a:prstClr val="black"/>
              </a:solidFill>
              <a:latin typeface="Calibri"/>
              <a:cs typeface="Arial"/>
              <a:sym typeface="Arial"/>
            </a:endParaRPr>
          </a:p>
        </p:txBody>
      </p:sp>
      <p:sp>
        <p:nvSpPr>
          <p:cNvPr id="50" name="TextBox 49"/>
          <p:cNvSpPr txBox="1"/>
          <p:nvPr/>
        </p:nvSpPr>
        <p:spPr>
          <a:xfrm>
            <a:off x="6912381" y="4760843"/>
            <a:ext cx="2058577" cy="338554"/>
          </a:xfrm>
          <a:prstGeom prst="rect">
            <a:avLst/>
          </a:prstGeom>
          <a:noFill/>
        </p:spPr>
        <p:txBody>
          <a:bodyPr wrap="non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Governance Strategies</a:t>
            </a:r>
            <a:endParaRPr lang="en-US" sz="1600" dirty="0">
              <a:solidFill>
                <a:srgbClr val="E2C044"/>
              </a:solidFill>
              <a:latin typeface="Calibri"/>
              <a:cs typeface="Arial"/>
              <a:sym typeface="Arial"/>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198405" y="3903821"/>
            <a:ext cx="1418363" cy="7406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231545" y="6133938"/>
            <a:ext cx="2250375"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Encoding strategy, Ontology, Epistemology</a:t>
            </a:r>
            <a:endParaRPr lang="en-US" sz="1600" dirty="0">
              <a:solidFill>
                <a:srgbClr val="E2C044"/>
              </a:solidFill>
              <a:latin typeface="Calibri"/>
              <a:cs typeface="Arial"/>
              <a:sym typeface="Arial"/>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400854" y="5839755"/>
            <a:ext cx="1005279" cy="575412"/>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207001" y="1969813"/>
            <a:ext cx="1469339" cy="555531"/>
          </a:xfrm>
          <a:prstGeom prst="rect">
            <a:avLst/>
          </a:prstGeom>
        </p:spPr>
      </p:pic>
      <p:sp>
        <p:nvSpPr>
          <p:cNvPr id="9" name="文本框 8"/>
          <p:cNvSpPr txBox="1"/>
          <p:nvPr/>
        </p:nvSpPr>
        <p:spPr>
          <a:xfrm>
            <a:off x="8906159" y="5543528"/>
            <a:ext cx="2324034" cy="338554"/>
          </a:xfrm>
          <a:prstGeom prst="rect">
            <a:avLst/>
          </a:prstGeom>
          <a:noFill/>
        </p:spPr>
        <p:txBody>
          <a:bodyPr wrap="none" rtlCol="0">
            <a:spAutoFit/>
          </a:bodyPr>
          <a:lstStyle/>
          <a:p>
            <a:pPr defTabSz="914377"/>
            <a:r>
              <a:rPr kumimoji="1" lang="en-US" altLang="zh-CN" sz="1600" dirty="0">
                <a:solidFill>
                  <a:srgbClr val="000000"/>
                </a:solidFill>
                <a:latin typeface="Calibri"/>
                <a:ea typeface="宋体" panose="02010600030101010101" pitchFamily="2" charset="-122"/>
                <a:cs typeface="Arial"/>
                <a:sym typeface="Arial"/>
              </a:rPr>
              <a:t>Extreme Learning Process</a:t>
            </a:r>
            <a:endParaRPr kumimoji="1" lang="zh-CN" altLang="en-US" sz="1600" dirty="0">
              <a:solidFill>
                <a:srgbClr val="000000"/>
              </a:solidFill>
              <a:latin typeface="Calibri"/>
              <a:ea typeface="宋体" panose="02010600030101010101" pitchFamily="2" charset="-122"/>
              <a:cs typeface="Arial"/>
              <a:sym typeface="Arial"/>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3444880" y="177090"/>
            <a:ext cx="5377241" cy="954107"/>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An integrated (ethical) architecture </a:t>
            </a:r>
          </a:p>
          <a:p>
            <a:pPr algn="ctr" defTabSz="914377"/>
            <a:r>
              <a:rPr lang="en-US" sz="2800" dirty="0">
                <a:solidFill>
                  <a:srgbClr val="000000"/>
                </a:solidFill>
                <a:latin typeface="Calibri"/>
                <a:cs typeface="Arial"/>
                <a:sym typeface="Arial"/>
              </a:rPr>
              <a:t>to implement the Master Algorithm</a:t>
            </a:r>
          </a:p>
        </p:txBody>
      </p:sp>
      <p:pic>
        <p:nvPicPr>
          <p:cNvPr id="2" name="Picture 1">
            <a:hlinkClick r:id="rId19"/>
            <a:extLst>
              <a:ext uri="{FF2B5EF4-FFF2-40B4-BE49-F238E27FC236}">
                <a16:creationId xmlns:a16="http://schemas.microsoft.com/office/drawing/2014/main" id="{16C4E73A-1256-C844-A846-D4A83B067C3C}"/>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18102" y="2926357"/>
            <a:ext cx="409879" cy="464809"/>
          </a:xfrm>
          <a:prstGeom prst="rect">
            <a:avLst/>
          </a:prstGeom>
        </p:spPr>
      </p:pic>
      <p:pic>
        <p:nvPicPr>
          <p:cNvPr id="10" name="Picture 9">
            <a:hlinkClick r:id="rId21"/>
            <a:extLst>
              <a:ext uri="{FF2B5EF4-FFF2-40B4-BE49-F238E27FC236}">
                <a16:creationId xmlns:a16="http://schemas.microsoft.com/office/drawing/2014/main" id="{74C60FA4-4D7F-454C-9D30-0CD12EAD078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856497" y="5152529"/>
            <a:ext cx="543289" cy="213636"/>
          </a:xfrm>
          <a:prstGeom prst="rect">
            <a:avLst/>
          </a:prstGeom>
        </p:spPr>
      </p:pic>
      <p:pic>
        <p:nvPicPr>
          <p:cNvPr id="12" name="Picture 11">
            <a:hlinkClick r:id="rId23"/>
            <a:extLst>
              <a:ext uri="{FF2B5EF4-FFF2-40B4-BE49-F238E27FC236}">
                <a16:creationId xmlns:a16="http://schemas.microsoft.com/office/drawing/2014/main" id="{3DC277BB-65B4-744C-A692-43D6D8740739}"/>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2763077" y="5432774"/>
            <a:ext cx="318296" cy="318296"/>
          </a:xfrm>
          <a:prstGeom prst="rect">
            <a:avLst/>
          </a:prstGeom>
        </p:spPr>
      </p:pic>
      <p:pic>
        <p:nvPicPr>
          <p:cNvPr id="13" name="Picture 12">
            <a:hlinkClick r:id="rId25"/>
            <a:extLst>
              <a:ext uri="{FF2B5EF4-FFF2-40B4-BE49-F238E27FC236}">
                <a16:creationId xmlns:a16="http://schemas.microsoft.com/office/drawing/2014/main" id="{933A3D0E-3305-1441-BE9A-8B3CFED88613}"/>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4151526" y="2365336"/>
            <a:ext cx="422321" cy="411009"/>
          </a:xfrm>
          <a:prstGeom prst="rect">
            <a:avLst/>
          </a:prstGeom>
        </p:spPr>
      </p:pic>
      <p:pic>
        <p:nvPicPr>
          <p:cNvPr id="14" name="Picture 13">
            <a:hlinkClick r:id="rId27"/>
            <a:extLst>
              <a:ext uri="{FF2B5EF4-FFF2-40B4-BE49-F238E27FC236}">
                <a16:creationId xmlns:a16="http://schemas.microsoft.com/office/drawing/2014/main" id="{CD5524FE-B6E2-7241-80F0-BFDC10893A29}"/>
              </a:ext>
            </a:extLst>
          </p:cNvPr>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7637178" y="1217260"/>
            <a:ext cx="608985" cy="680715"/>
          </a:xfrm>
          <a:prstGeom prst="rect">
            <a:avLst/>
          </a:prstGeom>
        </p:spPr>
      </p:pic>
      <p:pic>
        <p:nvPicPr>
          <p:cNvPr id="16" name="Picture 15">
            <a:hlinkClick r:id="rId29"/>
            <a:extLst>
              <a:ext uri="{FF2B5EF4-FFF2-40B4-BE49-F238E27FC236}">
                <a16:creationId xmlns:a16="http://schemas.microsoft.com/office/drawing/2014/main" id="{9AD5FB2D-FD71-7347-ABB4-A1037828A0EF}"/>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5871109" y="4832572"/>
            <a:ext cx="665233" cy="544400"/>
          </a:xfrm>
          <a:prstGeom prst="rect">
            <a:avLst/>
          </a:prstGeom>
        </p:spPr>
      </p:pic>
      <p:pic>
        <p:nvPicPr>
          <p:cNvPr id="17" name="Picture 16">
            <a:hlinkClick r:id="rId31"/>
            <a:extLst>
              <a:ext uri="{FF2B5EF4-FFF2-40B4-BE49-F238E27FC236}">
                <a16:creationId xmlns:a16="http://schemas.microsoft.com/office/drawing/2014/main" id="{DDBC57A8-E15D-7D49-8E3B-A7169F36DE29}"/>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5051060" y="4807285"/>
            <a:ext cx="656321" cy="656321"/>
          </a:xfrm>
          <a:prstGeom prst="rect">
            <a:avLst/>
          </a:prstGeom>
        </p:spPr>
      </p:pic>
      <p:pic>
        <p:nvPicPr>
          <p:cNvPr id="18434" name="Picture 2" descr="GitHub logo PNG">
            <a:hlinkClick r:id="rId33"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4" cstate="print">
            <a:extLst>
              <a:ext uri="{28A0092B-C50C-407E-A947-70E740481C1C}">
                <a14:useLocalDpi xmlns:a14="http://schemas.microsoft.com/office/drawing/2010/main"/>
              </a:ext>
            </a:extLst>
          </a:blip>
          <a:srcRect/>
          <a:stretch>
            <a:fillRect/>
          </a:stretch>
        </p:blipFill>
        <p:spPr bwMode="auto">
          <a:xfrm>
            <a:off x="5168313" y="2933069"/>
            <a:ext cx="534649" cy="482793"/>
          </a:xfrm>
          <a:prstGeom prst="rect">
            <a:avLst/>
          </a:prstGeom>
          <a:solidFill>
            <a:schemeClr val="bg1"/>
          </a:solidFill>
        </p:spPr>
      </p:pic>
      <p:pic>
        <p:nvPicPr>
          <p:cNvPr id="18436" name="Picture 4" descr="Holacracy”, Sistem Bisnis Modern – Ditea-Preneur">
            <a:hlinkClick r:id="rId35"/>
            <a:extLst>
              <a:ext uri="{FF2B5EF4-FFF2-40B4-BE49-F238E27FC236}">
                <a16:creationId xmlns:a16="http://schemas.microsoft.com/office/drawing/2014/main" id="{259D57F0-3DFA-5648-99C2-18B2E815E275}"/>
              </a:ext>
            </a:extLst>
          </p:cNvPr>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7400726" y="5106305"/>
            <a:ext cx="1005407" cy="614975"/>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640348" y="4703487"/>
            <a:ext cx="383273" cy="507965"/>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74</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38" cstate="print">
            <a:extLst>
              <a:ext uri="{28A0092B-C50C-407E-A947-70E740481C1C}">
                <a14:useLocalDpi xmlns:a14="http://schemas.microsoft.com/office/drawing/2010/main"/>
              </a:ext>
            </a:extLst>
          </a:blip>
          <a:srcRect/>
          <a:stretch/>
        </p:blipFill>
        <p:spPr bwMode="auto">
          <a:xfrm>
            <a:off x="650778" y="5543529"/>
            <a:ext cx="383273" cy="5718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39"/>
            <a:extLst>
              <a:ext uri="{FF2B5EF4-FFF2-40B4-BE49-F238E27FC236}">
                <a16:creationId xmlns:a16="http://schemas.microsoft.com/office/drawing/2014/main" id="{C0E768CB-13B9-5E45-955B-BAABEFBE5825}"/>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628818" y="3752936"/>
            <a:ext cx="394803" cy="587391"/>
          </a:xfrm>
          <a:prstGeom prst="rect">
            <a:avLst/>
          </a:prstGeom>
        </p:spPr>
      </p:pic>
      <p:sp>
        <p:nvSpPr>
          <p:cNvPr id="4" name="TextBox 3">
            <a:extLst>
              <a:ext uri="{FF2B5EF4-FFF2-40B4-BE49-F238E27FC236}">
                <a16:creationId xmlns:a16="http://schemas.microsoft.com/office/drawing/2014/main" id="{86F48907-5041-8541-A50F-A73A9E564133}"/>
              </a:ext>
            </a:extLst>
          </p:cNvPr>
          <p:cNvSpPr txBox="1"/>
          <p:nvPr/>
        </p:nvSpPr>
        <p:spPr>
          <a:xfrm>
            <a:off x="10963794" y="2941219"/>
            <a:ext cx="1220206" cy="307777"/>
          </a:xfrm>
          <a:prstGeom prst="rect">
            <a:avLst/>
          </a:prstGeom>
          <a:noFill/>
        </p:spPr>
        <p:txBody>
          <a:bodyPr wrap="none" rtlCol="0">
            <a:spAutoFit/>
          </a:bodyPr>
          <a:lstStyle/>
          <a:p>
            <a:pPr algn="ctr"/>
            <a:r>
              <a:rPr lang="en-TW" sz="1400" dirty="0"/>
              <a:t>Poset/Lattice</a:t>
            </a:r>
          </a:p>
        </p:txBody>
      </p:sp>
      <p:sp>
        <p:nvSpPr>
          <p:cNvPr id="56" name="TextBox 55">
            <a:extLst>
              <a:ext uri="{FF2B5EF4-FFF2-40B4-BE49-F238E27FC236}">
                <a16:creationId xmlns:a16="http://schemas.microsoft.com/office/drawing/2014/main" id="{F4DD6EA3-EB84-1C48-9F87-801529C0CBA5}"/>
              </a:ext>
            </a:extLst>
          </p:cNvPr>
          <p:cNvSpPr txBox="1"/>
          <p:nvPr/>
        </p:nvSpPr>
        <p:spPr>
          <a:xfrm>
            <a:off x="11213382" y="4652743"/>
            <a:ext cx="721031" cy="307777"/>
          </a:xfrm>
          <a:prstGeom prst="rect">
            <a:avLst/>
          </a:prstGeom>
          <a:noFill/>
        </p:spPr>
        <p:txBody>
          <a:bodyPr wrap="none" rtlCol="0">
            <a:spAutoFit/>
          </a:bodyPr>
          <a:lstStyle/>
          <a:p>
            <a:pPr algn="ctr"/>
            <a:r>
              <a:rPr lang="en-TW" sz="1400" dirty="0"/>
              <a:t>Tensor</a:t>
            </a:r>
          </a:p>
        </p:txBody>
      </p:sp>
      <p:pic>
        <p:nvPicPr>
          <p:cNvPr id="60" name="Picture 2" descr="Foundations of Mathematical Logic">
            <a:hlinkClick r:id="rId41"/>
            <a:extLst>
              <a:ext uri="{FF2B5EF4-FFF2-40B4-BE49-F238E27FC236}">
                <a16:creationId xmlns:a16="http://schemas.microsoft.com/office/drawing/2014/main" id="{22513FB4-4E06-A542-B0DD-1A5F1F6FFD2F}"/>
              </a:ext>
            </a:extLst>
          </p:cNvPr>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11247300" y="3439905"/>
            <a:ext cx="653194" cy="92783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F989564E-F61F-DE46-9CF4-DAFD1F347857}"/>
              </a:ext>
            </a:extLst>
          </p:cNvPr>
          <p:cNvPicPr>
            <a:picLocks noChangeAspect="1"/>
          </p:cNvPicPr>
          <p:nvPr/>
        </p:nvPicPr>
        <p:blipFill>
          <a:blip r:embed="rId43"/>
          <a:stretch>
            <a:fillRect/>
          </a:stretch>
        </p:blipFill>
        <p:spPr>
          <a:xfrm>
            <a:off x="3949190" y="5406671"/>
            <a:ext cx="357901" cy="357901"/>
          </a:xfrm>
          <a:prstGeom prst="rect">
            <a:avLst/>
          </a:prstGeom>
        </p:spPr>
      </p:pic>
    </p:spTree>
    <p:extLst>
      <p:ext uri="{BB962C8B-B14F-4D97-AF65-F5344CB8AC3E}">
        <p14:creationId xmlns:p14="http://schemas.microsoft.com/office/powerpoint/2010/main" val="20188717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EDA76D70-C887-914F-8197-9DE8F59746D3}"/>
              </a:ext>
            </a:extLst>
          </p:cNvPr>
          <p:cNvSpPr txBox="1"/>
          <p:nvPr/>
        </p:nvSpPr>
        <p:spPr>
          <a:xfrm>
            <a:off x="3410266" y="177090"/>
            <a:ext cx="5446492" cy="523220"/>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Tensor as the Generalized Data Type</a:t>
            </a:r>
          </a:p>
        </p:txBody>
      </p:sp>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75</a:t>
            </a:fld>
            <a:endParaRPr lang="en-US" kern="0" dirty="0">
              <a:solidFill>
                <a:prstClr val="black">
                  <a:tint val="75000"/>
                </a:prstClr>
              </a:solidFill>
              <a:latin typeface="Arial"/>
              <a:cs typeface="Arial"/>
              <a:sym typeface="Arial"/>
            </a:endParaRPr>
          </a:p>
        </p:txBody>
      </p:sp>
      <p:pic>
        <p:nvPicPr>
          <p:cNvPr id="4" name="Picture 3">
            <a:hlinkClick r:id="rId2"/>
            <a:extLst>
              <a:ext uri="{FF2B5EF4-FFF2-40B4-BE49-F238E27FC236}">
                <a16:creationId xmlns:a16="http://schemas.microsoft.com/office/drawing/2014/main" id="{1CB58584-13C5-1A4F-BD06-8F19D7ABE6D9}"/>
              </a:ext>
            </a:extLst>
          </p:cNvPr>
          <p:cNvPicPr>
            <a:picLocks noChangeAspect="1"/>
          </p:cNvPicPr>
          <p:nvPr/>
        </p:nvPicPr>
        <p:blipFill>
          <a:blip r:embed="rId3"/>
          <a:stretch>
            <a:fillRect/>
          </a:stretch>
        </p:blipFill>
        <p:spPr>
          <a:xfrm>
            <a:off x="1977319" y="914321"/>
            <a:ext cx="8312385" cy="5216847"/>
          </a:xfrm>
          <a:prstGeom prst="rect">
            <a:avLst/>
          </a:prstGeom>
        </p:spPr>
      </p:pic>
      <p:pic>
        <p:nvPicPr>
          <p:cNvPr id="6" name="Picture 5">
            <a:hlinkClick r:id="rId4"/>
            <a:extLst>
              <a:ext uri="{FF2B5EF4-FFF2-40B4-BE49-F238E27FC236}">
                <a16:creationId xmlns:a16="http://schemas.microsoft.com/office/drawing/2014/main" id="{B3E9898D-590B-F54B-8A57-21A57BC239E0}"/>
              </a:ext>
            </a:extLst>
          </p:cNvPr>
          <p:cNvPicPr>
            <a:picLocks noChangeAspect="1"/>
          </p:cNvPicPr>
          <p:nvPr/>
        </p:nvPicPr>
        <p:blipFill>
          <a:blip r:embed="rId5"/>
          <a:stretch>
            <a:fillRect/>
          </a:stretch>
        </p:blipFill>
        <p:spPr>
          <a:xfrm>
            <a:off x="3727938" y="6116605"/>
            <a:ext cx="1650161" cy="674009"/>
          </a:xfrm>
          <a:prstGeom prst="rect">
            <a:avLst/>
          </a:prstGeom>
        </p:spPr>
      </p:pic>
      <p:sp>
        <p:nvSpPr>
          <p:cNvPr id="7" name="TextBox 6">
            <a:extLst>
              <a:ext uri="{FF2B5EF4-FFF2-40B4-BE49-F238E27FC236}">
                <a16:creationId xmlns:a16="http://schemas.microsoft.com/office/drawing/2014/main" id="{964D1F46-2994-6845-98E8-0419DB4583A8}"/>
              </a:ext>
            </a:extLst>
          </p:cNvPr>
          <p:cNvSpPr txBox="1"/>
          <p:nvPr/>
        </p:nvSpPr>
        <p:spPr>
          <a:xfrm>
            <a:off x="5378099" y="6276225"/>
            <a:ext cx="3788217" cy="369332"/>
          </a:xfrm>
          <a:prstGeom prst="rect">
            <a:avLst/>
          </a:prstGeom>
          <a:noFill/>
        </p:spPr>
        <p:txBody>
          <a:bodyPr wrap="none" rtlCol="0">
            <a:spAutoFit/>
          </a:bodyPr>
          <a:lstStyle/>
          <a:p>
            <a:r>
              <a:rPr lang="en-TW" dirty="0">
                <a:hlinkClick r:id="rId4"/>
              </a:rPr>
              <a:t>Please subscribe to this channel …</a:t>
            </a:r>
            <a:endParaRPr lang="en-TW" dirty="0"/>
          </a:p>
        </p:txBody>
      </p:sp>
    </p:spTree>
    <p:extLst>
      <p:ext uri="{BB962C8B-B14F-4D97-AF65-F5344CB8AC3E}">
        <p14:creationId xmlns:p14="http://schemas.microsoft.com/office/powerpoint/2010/main" val="8119194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a:solidFill>
                  <a:srgbClr val="000000"/>
                </a:solidFill>
                <a:latin typeface="Comic Sans MS" panose="030F0902030302020204" pitchFamily="66" charset="0"/>
              </a:rPr>
              <a:t>The data structure that this algorithm manages is a single pointer: </a:t>
            </a:r>
            <a:r>
              <a:rPr lang="en-US" altLang="en-CN" sz="1600">
                <a:solidFill>
                  <a:srgbClr val="000099"/>
                </a:solidFill>
                <a:latin typeface="Comic Sans MS" panose="030F0902030302020204" pitchFamily="66" charset="0"/>
              </a:rPr>
              <a:t>free</a:t>
            </a:r>
            <a:r>
              <a:rPr lang="en-US" altLang="en-CN" sz="16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pPr algn="ctr"/>
            <a:r>
              <a:rPr lang="en-US" altLang="en-CN" dirty="0"/>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676400" y="1356967"/>
            <a:ext cx="8610600" cy="1828800"/>
          </a:xfrm>
        </p:spPr>
        <p:txBody>
          <a:bodyPr/>
          <a:lstStyle/>
          <a:p>
            <a:r>
              <a:rPr lang="en-US" altLang="en-CN" sz="1600" dirty="0"/>
              <a:t>When a program constructs (destructs) an object, the OS has to allocate</a:t>
            </a:r>
            <a:br>
              <a:rPr lang="en-US" altLang="en-CN" sz="1600" dirty="0"/>
            </a:br>
            <a:r>
              <a:rPr lang="en-US" altLang="en-CN" sz="1600" dirty="0"/>
              <a:t>(de-allocate) a RAM block on the heap:</a:t>
            </a:r>
            <a:endParaRPr lang="en-US" altLang="en-CN" sz="1600" dirty="0">
              <a:solidFill>
                <a:srgbClr val="000099"/>
              </a:solidFill>
            </a:endParaRPr>
          </a:p>
          <a:p>
            <a:pPr lvl="1"/>
            <a:r>
              <a:rPr lang="en-US" altLang="en-CN" sz="1600" b="1" dirty="0" err="1">
                <a:solidFill>
                  <a:srgbClr val="000099"/>
                </a:solidFill>
                <a:latin typeface="Courier New" panose="02070309020205020404" pitchFamily="49" charset="0"/>
                <a:cs typeface="Courier New" panose="02070309020205020404" pitchFamily="49" charset="0"/>
              </a:rPr>
              <a:t>alloc</a:t>
            </a:r>
            <a:r>
              <a:rPr lang="en-US" altLang="en-CN" sz="1600" b="1" dirty="0">
                <a:solidFill>
                  <a:srgbClr val="000099"/>
                </a:solidFill>
                <a:latin typeface="Courier New" panose="02070309020205020404" pitchFamily="49" charset="0"/>
                <a:cs typeface="Courier New" panose="02070309020205020404" pitchFamily="49" charset="0"/>
              </a:rPr>
              <a:t>(size)</a:t>
            </a:r>
            <a:r>
              <a:rPr lang="en-US" altLang="en-CN" sz="1600" b="1" dirty="0">
                <a:latin typeface="Courier New" panose="02070309020205020404" pitchFamily="49" charset="0"/>
                <a:cs typeface="Courier New" panose="02070309020205020404" pitchFamily="49" charset="0"/>
              </a:rPr>
              <a:t>:</a:t>
            </a:r>
            <a:r>
              <a:rPr lang="en-US" altLang="en-CN" sz="1600" dirty="0"/>
              <a:t>         returns a reference to a free RAM block of size </a:t>
            </a:r>
            <a:r>
              <a:rPr lang="en-US" altLang="en-CN" sz="1600" b="1" dirty="0">
                <a:solidFill>
                  <a:srgbClr val="000099"/>
                </a:solidFill>
                <a:latin typeface="Courier New" panose="02070309020205020404" pitchFamily="49" charset="0"/>
                <a:cs typeface="Courier New" panose="02070309020205020404" pitchFamily="49" charset="0"/>
              </a:rPr>
              <a:t>size</a:t>
            </a:r>
          </a:p>
          <a:p>
            <a:pPr lvl="1"/>
            <a:r>
              <a:rPr lang="en-US" altLang="en-CN" sz="1600" b="1" dirty="0" err="1">
                <a:solidFill>
                  <a:srgbClr val="000099"/>
                </a:solidFill>
                <a:latin typeface="Courier New" panose="02070309020205020404" pitchFamily="49" charset="0"/>
                <a:cs typeface="Courier New" panose="02070309020205020404" pitchFamily="49" charset="0"/>
              </a:rPr>
              <a:t>deAlloc</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recycles the RAM block that </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81200" y="3109568"/>
            <a:ext cx="5181600" cy="3649663"/>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5450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Tree>
    <p:extLst>
      <p:ext uri="{BB962C8B-B14F-4D97-AF65-F5344CB8AC3E}">
        <p14:creationId xmlns:p14="http://schemas.microsoft.com/office/powerpoint/2010/main" val="189559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02A846-6934-4E4D-8D26-4AEEB01D206C}"/>
              </a:ext>
            </a:extLst>
          </p:cNvPr>
          <p:cNvSpPr>
            <a:spLocks noGrp="1" noChangeArrowheads="1"/>
          </p:cNvSpPr>
          <p:nvPr>
            <p:ph type="title"/>
          </p:nvPr>
        </p:nvSpPr>
        <p:spPr/>
        <p:txBody>
          <a:bodyPr/>
          <a:lstStyle/>
          <a:p>
            <a:r>
              <a:rPr lang="en-US" altLang="en-CN"/>
              <a:t>Memory-mapped screen</a:t>
            </a:r>
          </a:p>
        </p:txBody>
      </p:sp>
      <p:pic>
        <p:nvPicPr>
          <p:cNvPr id="797699" name="Picture 3" descr="Bouquet">
            <a:extLst>
              <a:ext uri="{FF2B5EF4-FFF2-40B4-BE49-F238E27FC236}">
                <a16:creationId xmlns:a16="http://schemas.microsoft.com/office/drawing/2014/main" id="{7A1365FB-DE86-3C4A-BAA5-4AAAFB1F8F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700088"/>
            <a:ext cx="8763000" cy="5664200"/>
          </a:xfrm>
          <a:prstGeom prst="rect">
            <a:avLst/>
          </a:prstGeom>
          <a:noFill/>
          <a:ln>
            <a:noFill/>
          </a:ln>
          <a:effectLst/>
          <a:extLst>
            <a:ext uri="{909E8E84-426E-40DD-AFC4-6F175D3DCCD1}">
              <a14:hiddenFill xmlns:a14="http://schemas.microsoft.com/office/drawing/2010/main">
                <a:blipFill dpi="0" rotWithShape="0">
                  <a:blip r:embed="rId4"/>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1084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a:stretch>
            <a:fillRect/>
          </a:stretch>
        </p:blipFill>
        <p:spPr>
          <a:xfrm>
            <a:off x="5359623" y="726831"/>
            <a:ext cx="5505494" cy="5757333"/>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978877"/>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493477"/>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422031" y="723873"/>
            <a:ext cx="5299849" cy="369332"/>
          </a:xfrm>
          <a:prstGeom prst="rect">
            <a:avLst/>
          </a:prstGeom>
          <a:noFill/>
        </p:spPr>
        <p:txBody>
          <a:bodyPr wrap="none" rtlCol="0">
            <a:spAutoFit/>
          </a:bodyPr>
          <a:lstStyle/>
          <a:p>
            <a:r>
              <a:rPr lang="en-TW" dirty="0"/>
              <a:t>Memory management in Jack Operating System</a:t>
            </a:r>
          </a:p>
        </p:txBody>
      </p:sp>
    </p:spTree>
    <p:extLst>
      <p:ext uri="{BB962C8B-B14F-4D97-AF65-F5344CB8AC3E}">
        <p14:creationId xmlns:p14="http://schemas.microsoft.com/office/powerpoint/2010/main" val="266523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Monad and Leibniz</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fld id="{00000000-1234-1234-1234-123412341234}" type="slidenum">
              <a:rPr lang="en" smtClean="0"/>
              <a:pPr/>
              <a:t>8</a:t>
            </a:fld>
            <a:endParaRPr lang="en" dirty="0"/>
          </a:p>
        </p:txBody>
      </p:sp>
      <p:pic>
        <p:nvPicPr>
          <p:cNvPr id="27650" name="Picture 2">
            <a:hlinkClick r:id="rId3"/>
            <a:extLst>
              <a:ext uri="{FF2B5EF4-FFF2-40B4-BE49-F238E27FC236}">
                <a16:creationId xmlns:a16="http://schemas.microsoft.com/office/drawing/2014/main" id="{CF146B79-ED53-6448-968A-28372C69D2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3845" y="975167"/>
            <a:ext cx="2442556" cy="3055372"/>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a:hlinkClick r:id="rId5"/>
            <a:extLst>
              <a:ext uri="{FF2B5EF4-FFF2-40B4-BE49-F238E27FC236}">
                <a16:creationId xmlns:a16="http://schemas.microsoft.com/office/drawing/2014/main" id="{13165743-0AF5-1D49-9BFB-B99F8D1A7D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23867" y="-366184"/>
            <a:ext cx="169333" cy="169333"/>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7"/>
            <a:extLst>
              <a:ext uri="{FF2B5EF4-FFF2-40B4-BE49-F238E27FC236}">
                <a16:creationId xmlns:a16="http://schemas.microsoft.com/office/drawing/2014/main" id="{D6B39295-4288-BF4D-AFA1-79628218F9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59600" y="0"/>
            <a:ext cx="169333" cy="16933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CBB17A4-3C71-3A4C-AC06-DFA307A6CC2B}"/>
              </a:ext>
            </a:extLst>
          </p:cNvPr>
          <p:cNvSpPr>
            <a:spLocks noGrp="1"/>
          </p:cNvSpPr>
          <p:nvPr>
            <p:ph type="body" idx="1"/>
          </p:nvPr>
        </p:nvSpPr>
        <p:spPr>
          <a:xfrm>
            <a:off x="2957465" y="1662423"/>
            <a:ext cx="6187904" cy="4555200"/>
          </a:xfrm>
        </p:spPr>
        <p:txBody>
          <a:bodyPr/>
          <a:lstStyle/>
          <a:p>
            <a:pPr marL="457189" indent="-304792" algn="just" eaLnBrk="0" fontAlgn="base" hangingPunct="0">
              <a:spcBef>
                <a:spcPct val="0"/>
              </a:spcBef>
              <a:spcAft>
                <a:spcPct val="0"/>
              </a:spcAft>
              <a:buClrTx/>
              <a:buFont typeface="+mj-lt"/>
              <a:buAutoNum type="arabicPeriod"/>
            </a:pPr>
            <a:r>
              <a:rPr lang="en-TW" altLang="en-TW" sz="1867" dirty="0">
                <a:solidFill>
                  <a:schemeClr val="tx1"/>
                </a:solidFill>
                <a:latin typeface="Arial" panose="020B0604020202020204" pitchFamily="34" charset="0"/>
              </a:rPr>
              <a:t>The Monad, of which we shall here speak, is nothing but a simple substance, which enters into compounds. By ‘simple’ is meant ‘without parts’. </a:t>
            </a:r>
            <a:r>
              <a:rPr lang="en-TW" altLang="en-TW" sz="1867" i="1" dirty="0">
                <a:solidFill>
                  <a:schemeClr val="tx1"/>
                </a:solidFill>
                <a:latin typeface="Arial" panose="020B0604020202020204" pitchFamily="34" charset="0"/>
              </a:rPr>
              <a:t>(Theod. 10.)</a:t>
            </a:r>
            <a:r>
              <a:rPr lang="en-TW" altLang="en-TW" sz="1867" dirty="0">
                <a:solidFill>
                  <a:schemeClr val="tx1"/>
                </a:solidFill>
                <a:latin typeface="Arial" panose="020B0604020202020204" pitchFamily="34" charset="0"/>
              </a:rPr>
              <a:t>        </a:t>
            </a:r>
          </a:p>
          <a:p>
            <a:pPr marL="457189" indent="-304792" algn="just" eaLnBrk="0" fontAlgn="base" hangingPunct="0">
              <a:spcBef>
                <a:spcPct val="0"/>
              </a:spcBef>
              <a:spcAft>
                <a:spcPct val="0"/>
              </a:spcAft>
              <a:buClrTx/>
              <a:buFont typeface="+mj-lt"/>
              <a:buAutoNum type="arabicPeriod"/>
            </a:pPr>
            <a:r>
              <a:rPr lang="en-TW" altLang="en-TW" sz="1867" dirty="0">
                <a:solidFill>
                  <a:schemeClr val="tx1"/>
                </a:solidFill>
                <a:latin typeface="Arial" panose="020B0604020202020204" pitchFamily="34" charset="0"/>
              </a:rPr>
              <a:t>And there must be simple substances, since there are compounds; for a compound is nothing but a collection or aggregatum of simple things. </a:t>
            </a:r>
          </a:p>
          <a:p>
            <a:pPr marL="457189" indent="-304792" algn="just" eaLnBrk="0" fontAlgn="base" hangingPunct="0">
              <a:spcBef>
                <a:spcPct val="0"/>
              </a:spcBef>
              <a:spcAft>
                <a:spcPct val="0"/>
              </a:spcAft>
              <a:buClrTx/>
              <a:buFont typeface="+mj-lt"/>
              <a:buAutoNum type="arabicPeriod"/>
            </a:pPr>
            <a:r>
              <a:rPr lang="en-US" altLang="en-TW" sz="1867" dirty="0">
                <a:solidFill>
                  <a:schemeClr val="tx1"/>
                </a:solidFill>
                <a:latin typeface="Arial" panose="020B0604020202020204" pitchFamily="34" charset="0"/>
              </a:rPr>
              <a:t>Now where there are no parts, there can be neither extension nor form [figure] nor divisibility. These Monads are the real atoms of nature and, in a word, the elements of things.</a:t>
            </a:r>
            <a:r>
              <a:rPr lang="en-TW" altLang="en-TW" sz="1867" dirty="0">
                <a:solidFill>
                  <a:schemeClr val="tx1"/>
                </a:solidFill>
                <a:latin typeface="Arial" panose="020B0604020202020204" pitchFamily="34" charset="0"/>
              </a:rPr>
              <a:t>  </a:t>
            </a:r>
          </a:p>
          <a:p>
            <a:pPr marL="457189" indent="-304792" algn="just" eaLnBrk="0" fontAlgn="base" hangingPunct="0">
              <a:spcBef>
                <a:spcPct val="0"/>
              </a:spcBef>
              <a:spcAft>
                <a:spcPct val="0"/>
              </a:spcAft>
              <a:buClrTx/>
              <a:buFont typeface="+mj-lt"/>
              <a:buAutoNum type="arabicPeriod"/>
            </a:pPr>
            <a:r>
              <a:rPr lang="en-TW" altLang="en-TW" sz="1867" dirty="0">
                <a:solidFill>
                  <a:schemeClr val="tx1"/>
                </a:solidFill>
                <a:latin typeface="Arial" panose="020B0604020202020204" pitchFamily="34" charset="0"/>
              </a:rPr>
              <a:t>  ….  </a:t>
            </a:r>
            <a:r>
              <a:rPr lang="en-US" altLang="en-TW" sz="1200" dirty="0">
                <a:solidFill>
                  <a:schemeClr val="tx1"/>
                </a:solidFill>
                <a:latin typeface="Arial" panose="020B0604020202020204" pitchFamily="34" charset="0"/>
              </a:rPr>
              <a:t>F</a:t>
            </a:r>
            <a:r>
              <a:rPr lang="en-TW" altLang="en-TW" sz="1200" dirty="0">
                <a:solidFill>
                  <a:schemeClr val="tx1"/>
                </a:solidFill>
                <a:latin typeface="Arial" panose="020B0604020202020204" pitchFamily="34" charset="0"/>
              </a:rPr>
              <a:t>rom </a:t>
            </a:r>
            <a:r>
              <a:rPr lang="en-US" altLang="en-TW" sz="1200" dirty="0" err="1">
                <a:solidFill>
                  <a:schemeClr val="tx1"/>
                </a:solidFill>
                <a:latin typeface="Arial" panose="020B0604020202020204" pitchFamily="34" charset="0"/>
                <a:hlinkClick r:id="rId3"/>
              </a:rPr>
              <a:t>home.datacomm.ch</a:t>
            </a:r>
            <a:r>
              <a:rPr lang="en-US" altLang="en-TW" sz="1200" dirty="0">
                <a:solidFill>
                  <a:schemeClr val="tx1"/>
                </a:solidFill>
                <a:latin typeface="Arial" panose="020B0604020202020204" pitchFamily="34" charset="0"/>
                <a:hlinkClick r:id="rId3"/>
              </a:rPr>
              <a:t>/</a:t>
            </a:r>
            <a:r>
              <a:rPr lang="en-US" altLang="en-TW" sz="1200" dirty="0" err="1">
                <a:solidFill>
                  <a:schemeClr val="tx1"/>
                </a:solidFill>
                <a:latin typeface="Arial" panose="020B0604020202020204" pitchFamily="34" charset="0"/>
                <a:hlinkClick r:id="rId3"/>
              </a:rPr>
              <a:t>kerguelen</a:t>
            </a:r>
            <a:r>
              <a:rPr lang="en-US" altLang="en-TW" sz="1200" dirty="0">
                <a:solidFill>
                  <a:schemeClr val="tx1"/>
                </a:solidFill>
                <a:latin typeface="Arial" panose="020B0604020202020204" pitchFamily="34" charset="0"/>
                <a:hlinkClick r:id="rId3"/>
              </a:rPr>
              <a:t>/monadology/</a:t>
            </a:r>
            <a:r>
              <a:rPr lang="en-US" altLang="en-TW" sz="1200" dirty="0" err="1">
                <a:solidFill>
                  <a:schemeClr val="tx1"/>
                </a:solidFill>
                <a:latin typeface="Arial" panose="020B0604020202020204" pitchFamily="34" charset="0"/>
                <a:hlinkClick r:id="rId3"/>
              </a:rPr>
              <a:t>monadology.html</a:t>
            </a:r>
            <a:endParaRPr lang="en-TW" altLang="en-TW" sz="1600" dirty="0">
              <a:solidFill>
                <a:schemeClr val="tx1"/>
              </a:solidFill>
              <a:latin typeface="Arial" panose="020B0604020202020204" pitchFamily="34" charset="0"/>
            </a:endParaRPr>
          </a:p>
        </p:txBody>
      </p:sp>
      <p:pic>
        <p:nvPicPr>
          <p:cNvPr id="28674" name="Picture 2">
            <a:hlinkClick r:id="rId8"/>
            <a:extLst>
              <a:ext uri="{FF2B5EF4-FFF2-40B4-BE49-F238E27FC236}">
                <a16:creationId xmlns:a16="http://schemas.microsoft.com/office/drawing/2014/main" id="{36C1BB7E-405E-B441-9F94-00281D1667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600" y="1917423"/>
            <a:ext cx="2484677" cy="35119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8"/>
            <a:extLst>
              <a:ext uri="{FF2B5EF4-FFF2-40B4-BE49-F238E27FC236}">
                <a16:creationId xmlns:a16="http://schemas.microsoft.com/office/drawing/2014/main" id="{3641AE92-0037-9148-989B-31A8A1FAD486}"/>
              </a:ext>
            </a:extLst>
          </p:cNvPr>
          <p:cNvPicPr>
            <a:picLocks noChangeAspect="1"/>
          </p:cNvPicPr>
          <p:nvPr/>
        </p:nvPicPr>
        <p:blipFill>
          <a:blip r:embed="rId10"/>
          <a:stretch>
            <a:fillRect/>
          </a:stretch>
        </p:blipFill>
        <p:spPr>
          <a:xfrm>
            <a:off x="9305185" y="4151119"/>
            <a:ext cx="2499873" cy="1945924"/>
          </a:xfrm>
          <a:prstGeom prst="rect">
            <a:avLst/>
          </a:prstGeom>
        </p:spPr>
      </p:pic>
    </p:spTree>
    <p:extLst>
      <p:ext uri="{BB962C8B-B14F-4D97-AF65-F5344CB8AC3E}">
        <p14:creationId xmlns:p14="http://schemas.microsoft.com/office/powerpoint/2010/main" val="17713907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251E1FD-A339-3144-B80E-DEE19CD9BFD0}"/>
              </a:ext>
            </a:extLst>
          </p:cNvPr>
          <p:cNvSpPr>
            <a:spLocks noGrp="1" noChangeArrowheads="1"/>
          </p:cNvSpPr>
          <p:nvPr>
            <p:ph type="title" idx="4294967295"/>
          </p:nvPr>
        </p:nvSpPr>
        <p:spPr/>
        <p:txBody>
          <a:bodyPr/>
          <a:lstStyle/>
          <a:p>
            <a:r>
              <a:rPr lang="en-US" altLang="en-CN"/>
              <a:t>How to draw a line?</a:t>
            </a:r>
          </a:p>
        </p:txBody>
      </p:sp>
      <p:pic>
        <p:nvPicPr>
          <p:cNvPr id="591876" name="Picture 4" descr="monitor">
            <a:extLst>
              <a:ext uri="{FF2B5EF4-FFF2-40B4-BE49-F238E27FC236}">
                <a16:creationId xmlns:a16="http://schemas.microsoft.com/office/drawing/2014/main" id="{12C983FF-D938-1646-96B4-43D35718BD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3751" y="1196975"/>
            <a:ext cx="352901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Line 5">
            <a:extLst>
              <a:ext uri="{FF2B5EF4-FFF2-40B4-BE49-F238E27FC236}">
                <a16:creationId xmlns:a16="http://schemas.microsoft.com/office/drawing/2014/main" id="{DC9205A1-3676-FD45-80CF-AF7610AAA236}"/>
              </a:ext>
            </a:extLst>
          </p:cNvPr>
          <p:cNvSpPr>
            <a:spLocks noChangeShapeType="1"/>
          </p:cNvSpPr>
          <p:nvPr/>
        </p:nvSpPr>
        <p:spPr bwMode="auto">
          <a:xfrm flipV="1">
            <a:off x="2854325" y="1989138"/>
            <a:ext cx="1728788" cy="863600"/>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592019" name="Rectangle 147">
            <a:extLst>
              <a:ext uri="{FF2B5EF4-FFF2-40B4-BE49-F238E27FC236}">
                <a16:creationId xmlns:a16="http://schemas.microsoft.com/office/drawing/2014/main" id="{90EDBF25-8D80-7044-8342-921EC3799457}"/>
              </a:ext>
            </a:extLst>
          </p:cNvPr>
          <p:cNvSpPr>
            <a:spLocks noChangeArrowheads="1"/>
          </p:cNvSpPr>
          <p:nvPr/>
        </p:nvSpPr>
        <p:spPr bwMode="auto">
          <a:xfrm>
            <a:off x="6959600" y="3835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sp>
        <p:nvSpPr>
          <p:cNvPr id="592020" name="Rectangle 148">
            <a:extLst>
              <a:ext uri="{FF2B5EF4-FFF2-40B4-BE49-F238E27FC236}">
                <a16:creationId xmlns:a16="http://schemas.microsoft.com/office/drawing/2014/main" id="{3FEDA6DF-1BD2-F845-AF4A-7A7460B4EFAE}"/>
              </a:ext>
            </a:extLst>
          </p:cNvPr>
          <p:cNvSpPr>
            <a:spLocks noChangeArrowheads="1"/>
          </p:cNvSpPr>
          <p:nvPr/>
        </p:nvSpPr>
        <p:spPr bwMode="auto">
          <a:xfrm>
            <a:off x="1739901" y="4581526"/>
            <a:ext cx="89646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Basic idea:</a:t>
            </a:r>
            <a:r>
              <a:rPr lang="en-US" altLang="en-CN" sz="1600">
                <a:solidFill>
                  <a:srgbClr val="000000"/>
                </a:solidFill>
                <a:latin typeface="Comic Sans MS" panose="030F0902030302020204" pitchFamily="66" charset="0"/>
              </a:rPr>
              <a:t> drawLine is implemented through a sequence of </a:t>
            </a:r>
            <a:r>
              <a:rPr lang="en-US" altLang="en-CN" sz="1400">
                <a:solidFill>
                  <a:srgbClr val="000000"/>
                </a:solidFill>
                <a:cs typeface="Arial" panose="020B0604020202020204" pitchFamily="34" charset="0"/>
              </a:rPr>
              <a:t>drawPixel</a:t>
            </a:r>
            <a:r>
              <a:rPr lang="en-US" altLang="en-CN" sz="1600">
                <a:solidFill>
                  <a:srgbClr val="000000"/>
                </a:solidFill>
                <a:latin typeface="Comic Sans MS" panose="030F0902030302020204" pitchFamily="66" charset="0"/>
              </a:rPr>
              <a:t> operations</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1:</a:t>
            </a:r>
            <a:r>
              <a:rPr lang="en-US" altLang="en-CN" sz="1600">
                <a:solidFill>
                  <a:srgbClr val="000000"/>
                </a:solidFill>
                <a:latin typeface="Comic Sans MS" panose="030F0902030302020204" pitchFamily="66" charset="0"/>
              </a:rPr>
              <a:t> which pixels should be drawn ?</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2:</a:t>
            </a:r>
            <a:r>
              <a:rPr lang="en-US" altLang="en-CN" sz="1600">
                <a:solidFill>
                  <a:srgbClr val="000000"/>
                </a:solidFill>
                <a:latin typeface="Comic Sans MS" panose="030F0902030302020204" pitchFamily="66" charset="0"/>
              </a:rPr>
              <a:t> how to draw the line </a:t>
            </a:r>
            <a:r>
              <a:rPr lang="en-US" altLang="en-CN" sz="1600" i="1">
                <a:solidFill>
                  <a:srgbClr val="000000"/>
                </a:solidFill>
                <a:latin typeface="Comic Sans MS" panose="030F0902030302020204" pitchFamily="66" charset="0"/>
              </a:rPr>
              <a:t>fast </a:t>
            </a:r>
            <a:r>
              <a:rPr lang="en-US" altLang="en-CN" sz="16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Simplifying assumption:</a:t>
            </a:r>
            <a:r>
              <a:rPr lang="en-US" altLang="en-CN" sz="1600">
                <a:solidFill>
                  <a:srgbClr val="000000"/>
                </a:solidFill>
                <a:latin typeface="Comic Sans MS" panose="030F0902030302020204" pitchFamily="66" charset="0"/>
              </a:rPr>
              <a:t> the line that we are asked to draw goes north-east.</a:t>
            </a:r>
          </a:p>
        </p:txBody>
      </p:sp>
      <p:sp>
        <p:nvSpPr>
          <p:cNvPr id="592021" name="Oval 149">
            <a:extLst>
              <a:ext uri="{FF2B5EF4-FFF2-40B4-BE49-F238E27FC236}">
                <a16:creationId xmlns:a16="http://schemas.microsoft.com/office/drawing/2014/main" id="{8F391ABB-9176-4D48-933B-2F030DFD1B22}"/>
              </a:ext>
            </a:extLst>
          </p:cNvPr>
          <p:cNvSpPr>
            <a:spLocks noChangeArrowheads="1"/>
          </p:cNvSpPr>
          <p:nvPr/>
        </p:nvSpPr>
        <p:spPr bwMode="auto">
          <a:xfrm>
            <a:off x="2711451" y="2456706"/>
            <a:ext cx="504825" cy="649188"/>
          </a:xfrm>
          <a:prstGeom prst="ellipse">
            <a:avLst/>
          </a:prstGeom>
          <a:noFill/>
          <a:ln w="31750" algn="ctr">
            <a:solidFill>
              <a:srgbClr val="CC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nvGrpSpPr>
          <p:cNvPr id="2" name="Group 160">
            <a:extLst>
              <a:ext uri="{FF2B5EF4-FFF2-40B4-BE49-F238E27FC236}">
                <a16:creationId xmlns:a16="http://schemas.microsoft.com/office/drawing/2014/main" id="{73FA11D3-10D4-8E4B-A4FB-2A3A06479F20}"/>
              </a:ext>
            </a:extLst>
          </p:cNvPr>
          <p:cNvGrpSpPr>
            <a:grpSpLocks/>
          </p:cNvGrpSpPr>
          <p:nvPr/>
        </p:nvGrpSpPr>
        <p:grpSpPr bwMode="auto">
          <a:xfrm>
            <a:off x="6527800" y="1557338"/>
            <a:ext cx="3240088" cy="2159000"/>
            <a:chOff x="3016" y="845"/>
            <a:chExt cx="2041" cy="1360"/>
          </a:xfrm>
        </p:grpSpPr>
        <p:sp>
          <p:nvSpPr>
            <p:cNvPr id="26649" name="Rectangle 161">
              <a:extLst>
                <a:ext uri="{FF2B5EF4-FFF2-40B4-BE49-F238E27FC236}">
                  <a16:creationId xmlns:a16="http://schemas.microsoft.com/office/drawing/2014/main" id="{C42C97FB-731F-8F48-A1A3-93A53736FA30}"/>
                </a:ext>
              </a:extLst>
            </p:cNvPr>
            <p:cNvSpPr>
              <a:spLocks noChangeArrowheads="1"/>
            </p:cNvSpPr>
            <p:nvPr/>
          </p:nvSpPr>
          <p:spPr bwMode="auto">
            <a:xfrm>
              <a:off x="301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0" name="Rectangle 162">
              <a:extLst>
                <a:ext uri="{FF2B5EF4-FFF2-40B4-BE49-F238E27FC236}">
                  <a16:creationId xmlns:a16="http://schemas.microsoft.com/office/drawing/2014/main" id="{A369673E-5272-B445-AE98-2108FFDCF859}"/>
                </a:ext>
              </a:extLst>
            </p:cNvPr>
            <p:cNvSpPr>
              <a:spLocks noChangeArrowheads="1"/>
            </p:cNvSpPr>
            <p:nvPr/>
          </p:nvSpPr>
          <p:spPr bwMode="auto">
            <a:xfrm>
              <a:off x="3152"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1" name="Rectangle 163">
              <a:extLst>
                <a:ext uri="{FF2B5EF4-FFF2-40B4-BE49-F238E27FC236}">
                  <a16:creationId xmlns:a16="http://schemas.microsoft.com/office/drawing/2014/main" id="{D0CEC516-4380-534A-B69C-DF8DC9311031}"/>
                </a:ext>
              </a:extLst>
            </p:cNvPr>
            <p:cNvSpPr>
              <a:spLocks noChangeArrowheads="1"/>
            </p:cNvSpPr>
            <p:nvPr/>
          </p:nvSpPr>
          <p:spPr bwMode="auto">
            <a:xfrm>
              <a:off x="3288"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2" name="Rectangle 164">
              <a:extLst>
                <a:ext uri="{FF2B5EF4-FFF2-40B4-BE49-F238E27FC236}">
                  <a16:creationId xmlns:a16="http://schemas.microsoft.com/office/drawing/2014/main" id="{CB8EBF2B-3C63-134C-9D3B-F14EF097542E}"/>
                </a:ext>
              </a:extLst>
            </p:cNvPr>
            <p:cNvSpPr>
              <a:spLocks noChangeArrowheads="1"/>
            </p:cNvSpPr>
            <p:nvPr/>
          </p:nvSpPr>
          <p:spPr bwMode="auto">
            <a:xfrm>
              <a:off x="3424"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3" name="Rectangle 165">
              <a:extLst>
                <a:ext uri="{FF2B5EF4-FFF2-40B4-BE49-F238E27FC236}">
                  <a16:creationId xmlns:a16="http://schemas.microsoft.com/office/drawing/2014/main" id="{571434A7-30E6-8A4A-AA41-50B0F0EC5524}"/>
                </a:ext>
              </a:extLst>
            </p:cNvPr>
            <p:cNvSpPr>
              <a:spLocks noChangeArrowheads="1"/>
            </p:cNvSpPr>
            <p:nvPr/>
          </p:nvSpPr>
          <p:spPr bwMode="auto">
            <a:xfrm>
              <a:off x="3561" y="84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4" name="Rectangle 166">
              <a:extLst>
                <a:ext uri="{FF2B5EF4-FFF2-40B4-BE49-F238E27FC236}">
                  <a16:creationId xmlns:a16="http://schemas.microsoft.com/office/drawing/2014/main" id="{ACBA71FF-28A1-5047-926F-A183C9890346}"/>
                </a:ext>
              </a:extLst>
            </p:cNvPr>
            <p:cNvSpPr>
              <a:spLocks noChangeArrowheads="1"/>
            </p:cNvSpPr>
            <p:nvPr/>
          </p:nvSpPr>
          <p:spPr bwMode="auto">
            <a:xfrm>
              <a:off x="369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5" name="Rectangle 167">
              <a:extLst>
                <a:ext uri="{FF2B5EF4-FFF2-40B4-BE49-F238E27FC236}">
                  <a16:creationId xmlns:a16="http://schemas.microsoft.com/office/drawing/2014/main" id="{18C5D6DC-C447-AE42-8382-04C7B60FC2ED}"/>
                </a:ext>
              </a:extLst>
            </p:cNvPr>
            <p:cNvSpPr>
              <a:spLocks noChangeArrowheads="1"/>
            </p:cNvSpPr>
            <p:nvPr/>
          </p:nvSpPr>
          <p:spPr bwMode="auto">
            <a:xfrm>
              <a:off x="383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6" name="Rectangle 168">
              <a:extLst>
                <a:ext uri="{FF2B5EF4-FFF2-40B4-BE49-F238E27FC236}">
                  <a16:creationId xmlns:a16="http://schemas.microsoft.com/office/drawing/2014/main" id="{4402E962-B5A6-9844-847C-7591B40A057C}"/>
                </a:ext>
              </a:extLst>
            </p:cNvPr>
            <p:cNvSpPr>
              <a:spLocks noChangeArrowheads="1"/>
            </p:cNvSpPr>
            <p:nvPr/>
          </p:nvSpPr>
          <p:spPr bwMode="auto">
            <a:xfrm>
              <a:off x="396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7" name="Rectangle 169">
              <a:extLst>
                <a:ext uri="{FF2B5EF4-FFF2-40B4-BE49-F238E27FC236}">
                  <a16:creationId xmlns:a16="http://schemas.microsoft.com/office/drawing/2014/main" id="{57499037-9F50-6F49-8176-DA72446B59D0}"/>
                </a:ext>
              </a:extLst>
            </p:cNvPr>
            <p:cNvSpPr>
              <a:spLocks noChangeArrowheads="1"/>
            </p:cNvSpPr>
            <p:nvPr/>
          </p:nvSpPr>
          <p:spPr bwMode="auto">
            <a:xfrm>
              <a:off x="410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8" name="Rectangle 170">
              <a:extLst>
                <a:ext uri="{FF2B5EF4-FFF2-40B4-BE49-F238E27FC236}">
                  <a16:creationId xmlns:a16="http://schemas.microsoft.com/office/drawing/2014/main" id="{9FEB891C-4CBB-7744-A399-F6AF20FC02CF}"/>
                </a:ext>
              </a:extLst>
            </p:cNvPr>
            <p:cNvSpPr>
              <a:spLocks noChangeArrowheads="1"/>
            </p:cNvSpPr>
            <p:nvPr/>
          </p:nvSpPr>
          <p:spPr bwMode="auto">
            <a:xfrm>
              <a:off x="424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9" name="Rectangle 171">
              <a:extLst>
                <a:ext uri="{FF2B5EF4-FFF2-40B4-BE49-F238E27FC236}">
                  <a16:creationId xmlns:a16="http://schemas.microsoft.com/office/drawing/2014/main" id="{C1E4B3B4-3CDC-534A-91B2-B421B0BD3C73}"/>
                </a:ext>
              </a:extLst>
            </p:cNvPr>
            <p:cNvSpPr>
              <a:spLocks noChangeArrowheads="1"/>
            </p:cNvSpPr>
            <p:nvPr/>
          </p:nvSpPr>
          <p:spPr bwMode="auto">
            <a:xfrm>
              <a:off x="4377"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0" name="Rectangle 172">
              <a:extLst>
                <a:ext uri="{FF2B5EF4-FFF2-40B4-BE49-F238E27FC236}">
                  <a16:creationId xmlns:a16="http://schemas.microsoft.com/office/drawing/2014/main" id="{C734C49C-57D8-3946-A9B2-32FC902DF096}"/>
                </a:ext>
              </a:extLst>
            </p:cNvPr>
            <p:cNvSpPr>
              <a:spLocks noChangeArrowheads="1"/>
            </p:cNvSpPr>
            <p:nvPr/>
          </p:nvSpPr>
          <p:spPr bwMode="auto">
            <a:xfrm>
              <a:off x="451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1" name="Rectangle 173">
              <a:extLst>
                <a:ext uri="{FF2B5EF4-FFF2-40B4-BE49-F238E27FC236}">
                  <a16:creationId xmlns:a16="http://schemas.microsoft.com/office/drawing/2014/main" id="{6DC8AC1A-CC19-414A-8EDD-3684CD23B550}"/>
                </a:ext>
              </a:extLst>
            </p:cNvPr>
            <p:cNvSpPr>
              <a:spLocks noChangeArrowheads="1"/>
            </p:cNvSpPr>
            <p:nvPr/>
          </p:nvSpPr>
          <p:spPr bwMode="auto">
            <a:xfrm>
              <a:off x="464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2" name="Rectangle 174">
              <a:extLst>
                <a:ext uri="{FF2B5EF4-FFF2-40B4-BE49-F238E27FC236}">
                  <a16:creationId xmlns:a16="http://schemas.microsoft.com/office/drawing/2014/main" id="{79D5EA86-03FE-0D4D-9214-B5F1BED6FE10}"/>
                </a:ext>
              </a:extLst>
            </p:cNvPr>
            <p:cNvSpPr>
              <a:spLocks noChangeArrowheads="1"/>
            </p:cNvSpPr>
            <p:nvPr/>
          </p:nvSpPr>
          <p:spPr bwMode="auto">
            <a:xfrm>
              <a:off x="478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3" name="Rectangle 175">
              <a:extLst>
                <a:ext uri="{FF2B5EF4-FFF2-40B4-BE49-F238E27FC236}">
                  <a16:creationId xmlns:a16="http://schemas.microsoft.com/office/drawing/2014/main" id="{0CA1BA12-8094-D64B-9FC6-B49D656FE399}"/>
                </a:ext>
              </a:extLst>
            </p:cNvPr>
            <p:cNvSpPr>
              <a:spLocks noChangeArrowheads="1"/>
            </p:cNvSpPr>
            <p:nvPr/>
          </p:nvSpPr>
          <p:spPr bwMode="auto">
            <a:xfrm>
              <a:off x="3016"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4" name="Rectangle 176">
              <a:extLst>
                <a:ext uri="{FF2B5EF4-FFF2-40B4-BE49-F238E27FC236}">
                  <a16:creationId xmlns:a16="http://schemas.microsoft.com/office/drawing/2014/main" id="{6D7EE4A9-DA1F-7648-B7EF-7C7C46992800}"/>
                </a:ext>
              </a:extLst>
            </p:cNvPr>
            <p:cNvSpPr>
              <a:spLocks noChangeArrowheads="1"/>
            </p:cNvSpPr>
            <p:nvPr/>
          </p:nvSpPr>
          <p:spPr bwMode="auto">
            <a:xfrm>
              <a:off x="3152"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5" name="Rectangle 177">
              <a:extLst>
                <a:ext uri="{FF2B5EF4-FFF2-40B4-BE49-F238E27FC236}">
                  <a16:creationId xmlns:a16="http://schemas.microsoft.com/office/drawing/2014/main" id="{3F05110A-BA5C-6B40-A773-72FEFF428AB5}"/>
                </a:ext>
              </a:extLst>
            </p:cNvPr>
            <p:cNvSpPr>
              <a:spLocks noChangeArrowheads="1"/>
            </p:cNvSpPr>
            <p:nvPr/>
          </p:nvSpPr>
          <p:spPr bwMode="auto">
            <a:xfrm>
              <a:off x="3288"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6" name="Rectangle 178">
              <a:extLst>
                <a:ext uri="{FF2B5EF4-FFF2-40B4-BE49-F238E27FC236}">
                  <a16:creationId xmlns:a16="http://schemas.microsoft.com/office/drawing/2014/main" id="{77535945-8573-5647-AC80-6E6CF65A674A}"/>
                </a:ext>
              </a:extLst>
            </p:cNvPr>
            <p:cNvSpPr>
              <a:spLocks noChangeArrowheads="1"/>
            </p:cNvSpPr>
            <p:nvPr/>
          </p:nvSpPr>
          <p:spPr bwMode="auto">
            <a:xfrm>
              <a:off x="3424"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7" name="Rectangle 179">
              <a:extLst>
                <a:ext uri="{FF2B5EF4-FFF2-40B4-BE49-F238E27FC236}">
                  <a16:creationId xmlns:a16="http://schemas.microsoft.com/office/drawing/2014/main" id="{5CE64696-D5C1-FC43-944A-8E255F334515}"/>
                </a:ext>
              </a:extLst>
            </p:cNvPr>
            <p:cNvSpPr>
              <a:spLocks noChangeArrowheads="1"/>
            </p:cNvSpPr>
            <p:nvPr/>
          </p:nvSpPr>
          <p:spPr bwMode="auto">
            <a:xfrm>
              <a:off x="356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8" name="Rectangle 180">
              <a:extLst>
                <a:ext uri="{FF2B5EF4-FFF2-40B4-BE49-F238E27FC236}">
                  <a16:creationId xmlns:a16="http://schemas.microsoft.com/office/drawing/2014/main" id="{A61D47C2-08AF-B148-BEF7-BE23197B17C0}"/>
                </a:ext>
              </a:extLst>
            </p:cNvPr>
            <p:cNvSpPr>
              <a:spLocks noChangeArrowheads="1"/>
            </p:cNvSpPr>
            <p:nvPr/>
          </p:nvSpPr>
          <p:spPr bwMode="auto">
            <a:xfrm>
              <a:off x="369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9" name="Rectangle 181">
              <a:extLst>
                <a:ext uri="{FF2B5EF4-FFF2-40B4-BE49-F238E27FC236}">
                  <a16:creationId xmlns:a16="http://schemas.microsoft.com/office/drawing/2014/main" id="{38BE8516-6019-E943-BEE5-31549BCC5FDB}"/>
                </a:ext>
              </a:extLst>
            </p:cNvPr>
            <p:cNvSpPr>
              <a:spLocks noChangeArrowheads="1"/>
            </p:cNvSpPr>
            <p:nvPr/>
          </p:nvSpPr>
          <p:spPr bwMode="auto">
            <a:xfrm>
              <a:off x="3833"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0" name="Rectangle 182">
              <a:extLst>
                <a:ext uri="{FF2B5EF4-FFF2-40B4-BE49-F238E27FC236}">
                  <a16:creationId xmlns:a16="http://schemas.microsoft.com/office/drawing/2014/main" id="{19AEE4E0-5081-504F-8B9B-AE4D23A32997}"/>
                </a:ext>
              </a:extLst>
            </p:cNvPr>
            <p:cNvSpPr>
              <a:spLocks noChangeArrowheads="1"/>
            </p:cNvSpPr>
            <p:nvPr/>
          </p:nvSpPr>
          <p:spPr bwMode="auto">
            <a:xfrm>
              <a:off x="396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1" name="Rectangle 183">
              <a:extLst>
                <a:ext uri="{FF2B5EF4-FFF2-40B4-BE49-F238E27FC236}">
                  <a16:creationId xmlns:a16="http://schemas.microsoft.com/office/drawing/2014/main" id="{B5B65570-4286-CA46-86C7-90B0514DD2A3}"/>
                </a:ext>
              </a:extLst>
            </p:cNvPr>
            <p:cNvSpPr>
              <a:spLocks noChangeArrowheads="1"/>
            </p:cNvSpPr>
            <p:nvPr/>
          </p:nvSpPr>
          <p:spPr bwMode="auto">
            <a:xfrm>
              <a:off x="410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2" name="Rectangle 184">
              <a:extLst>
                <a:ext uri="{FF2B5EF4-FFF2-40B4-BE49-F238E27FC236}">
                  <a16:creationId xmlns:a16="http://schemas.microsoft.com/office/drawing/2014/main" id="{98B1B38A-2D83-BC44-ADBE-50440FC02A44}"/>
                </a:ext>
              </a:extLst>
            </p:cNvPr>
            <p:cNvSpPr>
              <a:spLocks noChangeArrowheads="1"/>
            </p:cNvSpPr>
            <p:nvPr/>
          </p:nvSpPr>
          <p:spPr bwMode="auto">
            <a:xfrm>
              <a:off x="424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3" name="Rectangle 185">
              <a:extLst>
                <a:ext uri="{FF2B5EF4-FFF2-40B4-BE49-F238E27FC236}">
                  <a16:creationId xmlns:a16="http://schemas.microsoft.com/office/drawing/2014/main" id="{70552E00-4881-164F-90D4-FA9BB03B1D76}"/>
                </a:ext>
              </a:extLst>
            </p:cNvPr>
            <p:cNvSpPr>
              <a:spLocks noChangeArrowheads="1"/>
            </p:cNvSpPr>
            <p:nvPr/>
          </p:nvSpPr>
          <p:spPr bwMode="auto">
            <a:xfrm>
              <a:off x="437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4" name="Rectangle 186">
              <a:extLst>
                <a:ext uri="{FF2B5EF4-FFF2-40B4-BE49-F238E27FC236}">
                  <a16:creationId xmlns:a16="http://schemas.microsoft.com/office/drawing/2014/main" id="{ECCB6490-1C07-3949-B315-2D50B329C8E6}"/>
                </a:ext>
              </a:extLst>
            </p:cNvPr>
            <p:cNvSpPr>
              <a:spLocks noChangeArrowheads="1"/>
            </p:cNvSpPr>
            <p:nvPr/>
          </p:nvSpPr>
          <p:spPr bwMode="auto">
            <a:xfrm>
              <a:off x="4513" y="98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5" name="Rectangle 187">
              <a:extLst>
                <a:ext uri="{FF2B5EF4-FFF2-40B4-BE49-F238E27FC236}">
                  <a16:creationId xmlns:a16="http://schemas.microsoft.com/office/drawing/2014/main" id="{99110949-616B-1941-B449-49EB548BB19C}"/>
                </a:ext>
              </a:extLst>
            </p:cNvPr>
            <p:cNvSpPr>
              <a:spLocks noChangeArrowheads="1"/>
            </p:cNvSpPr>
            <p:nvPr/>
          </p:nvSpPr>
          <p:spPr bwMode="auto">
            <a:xfrm>
              <a:off x="464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6" name="Rectangle 188">
              <a:extLst>
                <a:ext uri="{FF2B5EF4-FFF2-40B4-BE49-F238E27FC236}">
                  <a16:creationId xmlns:a16="http://schemas.microsoft.com/office/drawing/2014/main" id="{50799076-845B-DF4D-AEA1-7526C1B9BF1A}"/>
                </a:ext>
              </a:extLst>
            </p:cNvPr>
            <p:cNvSpPr>
              <a:spLocks noChangeArrowheads="1"/>
            </p:cNvSpPr>
            <p:nvPr/>
          </p:nvSpPr>
          <p:spPr bwMode="auto">
            <a:xfrm>
              <a:off x="478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7" name="Rectangle 189">
              <a:extLst>
                <a:ext uri="{FF2B5EF4-FFF2-40B4-BE49-F238E27FC236}">
                  <a16:creationId xmlns:a16="http://schemas.microsoft.com/office/drawing/2014/main" id="{A0686419-B07C-D140-AE81-070DFE9FD6FF}"/>
                </a:ext>
              </a:extLst>
            </p:cNvPr>
            <p:cNvSpPr>
              <a:spLocks noChangeArrowheads="1"/>
            </p:cNvSpPr>
            <p:nvPr/>
          </p:nvSpPr>
          <p:spPr bwMode="auto">
            <a:xfrm>
              <a:off x="3016"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8" name="Rectangle 190">
              <a:extLst>
                <a:ext uri="{FF2B5EF4-FFF2-40B4-BE49-F238E27FC236}">
                  <a16:creationId xmlns:a16="http://schemas.microsoft.com/office/drawing/2014/main" id="{D4B293F4-6EFF-DC41-BEF0-AD8A60AC0F04}"/>
                </a:ext>
              </a:extLst>
            </p:cNvPr>
            <p:cNvSpPr>
              <a:spLocks noChangeArrowheads="1"/>
            </p:cNvSpPr>
            <p:nvPr/>
          </p:nvSpPr>
          <p:spPr bwMode="auto">
            <a:xfrm>
              <a:off x="3152"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9" name="Rectangle 191">
              <a:extLst>
                <a:ext uri="{FF2B5EF4-FFF2-40B4-BE49-F238E27FC236}">
                  <a16:creationId xmlns:a16="http://schemas.microsoft.com/office/drawing/2014/main" id="{B7338C9A-DFB9-884A-B4EB-4C76C7FED716}"/>
                </a:ext>
              </a:extLst>
            </p:cNvPr>
            <p:cNvSpPr>
              <a:spLocks noChangeArrowheads="1"/>
            </p:cNvSpPr>
            <p:nvPr/>
          </p:nvSpPr>
          <p:spPr bwMode="auto">
            <a:xfrm>
              <a:off x="3288"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0" name="Rectangle 192">
              <a:extLst>
                <a:ext uri="{FF2B5EF4-FFF2-40B4-BE49-F238E27FC236}">
                  <a16:creationId xmlns:a16="http://schemas.microsoft.com/office/drawing/2014/main" id="{CC6C04D3-52F0-9F44-B99E-07746A8BF479}"/>
                </a:ext>
              </a:extLst>
            </p:cNvPr>
            <p:cNvSpPr>
              <a:spLocks noChangeArrowheads="1"/>
            </p:cNvSpPr>
            <p:nvPr/>
          </p:nvSpPr>
          <p:spPr bwMode="auto">
            <a:xfrm>
              <a:off x="3424"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1" name="Rectangle 193">
              <a:extLst>
                <a:ext uri="{FF2B5EF4-FFF2-40B4-BE49-F238E27FC236}">
                  <a16:creationId xmlns:a16="http://schemas.microsoft.com/office/drawing/2014/main" id="{C587EC2E-5C89-5742-A2C7-0C8B978FF3E3}"/>
                </a:ext>
              </a:extLst>
            </p:cNvPr>
            <p:cNvSpPr>
              <a:spLocks noChangeArrowheads="1"/>
            </p:cNvSpPr>
            <p:nvPr/>
          </p:nvSpPr>
          <p:spPr bwMode="auto">
            <a:xfrm>
              <a:off x="356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2" name="Rectangle 194">
              <a:extLst>
                <a:ext uri="{FF2B5EF4-FFF2-40B4-BE49-F238E27FC236}">
                  <a16:creationId xmlns:a16="http://schemas.microsoft.com/office/drawing/2014/main" id="{D26F3B64-146A-7C4C-B11C-9C7FB767B387}"/>
                </a:ext>
              </a:extLst>
            </p:cNvPr>
            <p:cNvSpPr>
              <a:spLocks noChangeArrowheads="1"/>
            </p:cNvSpPr>
            <p:nvPr/>
          </p:nvSpPr>
          <p:spPr bwMode="auto">
            <a:xfrm>
              <a:off x="369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3" name="Rectangle 195">
              <a:extLst>
                <a:ext uri="{FF2B5EF4-FFF2-40B4-BE49-F238E27FC236}">
                  <a16:creationId xmlns:a16="http://schemas.microsoft.com/office/drawing/2014/main" id="{53F4A76B-DB23-4E4A-BDA9-9B1153938178}"/>
                </a:ext>
              </a:extLst>
            </p:cNvPr>
            <p:cNvSpPr>
              <a:spLocks noChangeArrowheads="1"/>
            </p:cNvSpPr>
            <p:nvPr/>
          </p:nvSpPr>
          <p:spPr bwMode="auto">
            <a:xfrm>
              <a:off x="383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4" name="Rectangle 196">
              <a:extLst>
                <a:ext uri="{FF2B5EF4-FFF2-40B4-BE49-F238E27FC236}">
                  <a16:creationId xmlns:a16="http://schemas.microsoft.com/office/drawing/2014/main" id="{F66281F5-790C-2447-A018-BCE17AB82E83}"/>
                </a:ext>
              </a:extLst>
            </p:cNvPr>
            <p:cNvSpPr>
              <a:spLocks noChangeArrowheads="1"/>
            </p:cNvSpPr>
            <p:nvPr/>
          </p:nvSpPr>
          <p:spPr bwMode="auto">
            <a:xfrm>
              <a:off x="396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5" name="Rectangle 197">
              <a:extLst>
                <a:ext uri="{FF2B5EF4-FFF2-40B4-BE49-F238E27FC236}">
                  <a16:creationId xmlns:a16="http://schemas.microsoft.com/office/drawing/2014/main" id="{0F98F374-BAA8-D447-8B2C-55E013318A25}"/>
                </a:ext>
              </a:extLst>
            </p:cNvPr>
            <p:cNvSpPr>
              <a:spLocks noChangeArrowheads="1"/>
            </p:cNvSpPr>
            <p:nvPr/>
          </p:nvSpPr>
          <p:spPr bwMode="auto">
            <a:xfrm>
              <a:off x="4105"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6" name="Rectangle 198">
              <a:extLst>
                <a:ext uri="{FF2B5EF4-FFF2-40B4-BE49-F238E27FC236}">
                  <a16:creationId xmlns:a16="http://schemas.microsoft.com/office/drawing/2014/main" id="{F87F0261-7DEE-0F4B-B0A8-E011116D8E73}"/>
                </a:ext>
              </a:extLst>
            </p:cNvPr>
            <p:cNvSpPr>
              <a:spLocks noChangeArrowheads="1"/>
            </p:cNvSpPr>
            <p:nvPr/>
          </p:nvSpPr>
          <p:spPr bwMode="auto">
            <a:xfrm>
              <a:off x="424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7" name="Rectangle 199">
              <a:extLst>
                <a:ext uri="{FF2B5EF4-FFF2-40B4-BE49-F238E27FC236}">
                  <a16:creationId xmlns:a16="http://schemas.microsoft.com/office/drawing/2014/main" id="{388E1CF2-2581-A444-805F-227E0714EB0F}"/>
                </a:ext>
              </a:extLst>
            </p:cNvPr>
            <p:cNvSpPr>
              <a:spLocks noChangeArrowheads="1"/>
            </p:cNvSpPr>
            <p:nvPr/>
          </p:nvSpPr>
          <p:spPr bwMode="auto">
            <a:xfrm>
              <a:off x="437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8" name="Rectangle 200">
              <a:extLst>
                <a:ext uri="{FF2B5EF4-FFF2-40B4-BE49-F238E27FC236}">
                  <a16:creationId xmlns:a16="http://schemas.microsoft.com/office/drawing/2014/main" id="{9DD26A29-BA28-F14A-8E6E-80A8C34A423B}"/>
                </a:ext>
              </a:extLst>
            </p:cNvPr>
            <p:cNvSpPr>
              <a:spLocks noChangeArrowheads="1"/>
            </p:cNvSpPr>
            <p:nvPr/>
          </p:nvSpPr>
          <p:spPr bwMode="auto">
            <a:xfrm>
              <a:off x="451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9" name="Rectangle 201">
              <a:extLst>
                <a:ext uri="{FF2B5EF4-FFF2-40B4-BE49-F238E27FC236}">
                  <a16:creationId xmlns:a16="http://schemas.microsoft.com/office/drawing/2014/main" id="{BD4EB18D-85EE-F54A-BA3A-7A8761200300}"/>
                </a:ext>
              </a:extLst>
            </p:cNvPr>
            <p:cNvSpPr>
              <a:spLocks noChangeArrowheads="1"/>
            </p:cNvSpPr>
            <p:nvPr/>
          </p:nvSpPr>
          <p:spPr bwMode="auto">
            <a:xfrm>
              <a:off x="464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0" name="Rectangle 202">
              <a:extLst>
                <a:ext uri="{FF2B5EF4-FFF2-40B4-BE49-F238E27FC236}">
                  <a16:creationId xmlns:a16="http://schemas.microsoft.com/office/drawing/2014/main" id="{F726A221-DDD5-3C46-B369-15183BC26E86}"/>
                </a:ext>
              </a:extLst>
            </p:cNvPr>
            <p:cNvSpPr>
              <a:spLocks noChangeArrowheads="1"/>
            </p:cNvSpPr>
            <p:nvPr/>
          </p:nvSpPr>
          <p:spPr bwMode="auto">
            <a:xfrm>
              <a:off x="4785"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1" name="Rectangle 203">
              <a:extLst>
                <a:ext uri="{FF2B5EF4-FFF2-40B4-BE49-F238E27FC236}">
                  <a16:creationId xmlns:a16="http://schemas.microsoft.com/office/drawing/2014/main" id="{38E4F236-068E-BA49-B543-80DE68FFA497}"/>
                </a:ext>
              </a:extLst>
            </p:cNvPr>
            <p:cNvSpPr>
              <a:spLocks noChangeArrowheads="1"/>
            </p:cNvSpPr>
            <p:nvPr/>
          </p:nvSpPr>
          <p:spPr bwMode="auto">
            <a:xfrm>
              <a:off x="3016"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2" name="Rectangle 204">
              <a:extLst>
                <a:ext uri="{FF2B5EF4-FFF2-40B4-BE49-F238E27FC236}">
                  <a16:creationId xmlns:a16="http://schemas.microsoft.com/office/drawing/2014/main" id="{7049E589-050B-664F-8A4B-B49234FE64CF}"/>
                </a:ext>
              </a:extLst>
            </p:cNvPr>
            <p:cNvSpPr>
              <a:spLocks noChangeArrowheads="1"/>
            </p:cNvSpPr>
            <p:nvPr/>
          </p:nvSpPr>
          <p:spPr bwMode="auto">
            <a:xfrm>
              <a:off x="3152"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3" name="Rectangle 205">
              <a:extLst>
                <a:ext uri="{FF2B5EF4-FFF2-40B4-BE49-F238E27FC236}">
                  <a16:creationId xmlns:a16="http://schemas.microsoft.com/office/drawing/2014/main" id="{BB53BF1B-EE8E-8643-B54F-74A77A0E494E}"/>
                </a:ext>
              </a:extLst>
            </p:cNvPr>
            <p:cNvSpPr>
              <a:spLocks noChangeArrowheads="1"/>
            </p:cNvSpPr>
            <p:nvPr/>
          </p:nvSpPr>
          <p:spPr bwMode="auto">
            <a:xfrm>
              <a:off x="3288"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4" name="Rectangle 206">
              <a:extLst>
                <a:ext uri="{FF2B5EF4-FFF2-40B4-BE49-F238E27FC236}">
                  <a16:creationId xmlns:a16="http://schemas.microsoft.com/office/drawing/2014/main" id="{77EBA585-22EF-1C4F-8296-C2A4E5EA4254}"/>
                </a:ext>
              </a:extLst>
            </p:cNvPr>
            <p:cNvSpPr>
              <a:spLocks noChangeArrowheads="1"/>
            </p:cNvSpPr>
            <p:nvPr/>
          </p:nvSpPr>
          <p:spPr bwMode="auto">
            <a:xfrm>
              <a:off x="3424"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5" name="Rectangle 207">
              <a:extLst>
                <a:ext uri="{FF2B5EF4-FFF2-40B4-BE49-F238E27FC236}">
                  <a16:creationId xmlns:a16="http://schemas.microsoft.com/office/drawing/2014/main" id="{56ABE80F-9C0C-2E4B-B507-77BD12324F99}"/>
                </a:ext>
              </a:extLst>
            </p:cNvPr>
            <p:cNvSpPr>
              <a:spLocks noChangeArrowheads="1"/>
            </p:cNvSpPr>
            <p:nvPr/>
          </p:nvSpPr>
          <p:spPr bwMode="auto">
            <a:xfrm>
              <a:off x="356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6" name="Rectangle 208">
              <a:extLst>
                <a:ext uri="{FF2B5EF4-FFF2-40B4-BE49-F238E27FC236}">
                  <a16:creationId xmlns:a16="http://schemas.microsoft.com/office/drawing/2014/main" id="{367E85C9-7B7C-F545-A7E7-FD5987FB1FD4}"/>
                </a:ext>
              </a:extLst>
            </p:cNvPr>
            <p:cNvSpPr>
              <a:spLocks noChangeArrowheads="1"/>
            </p:cNvSpPr>
            <p:nvPr/>
          </p:nvSpPr>
          <p:spPr bwMode="auto">
            <a:xfrm>
              <a:off x="369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7" name="Rectangle 209">
              <a:extLst>
                <a:ext uri="{FF2B5EF4-FFF2-40B4-BE49-F238E27FC236}">
                  <a16:creationId xmlns:a16="http://schemas.microsoft.com/office/drawing/2014/main" id="{E5616735-E6C4-4D49-8CC5-9A18B4DC3906}"/>
                </a:ext>
              </a:extLst>
            </p:cNvPr>
            <p:cNvSpPr>
              <a:spLocks noChangeArrowheads="1"/>
            </p:cNvSpPr>
            <p:nvPr/>
          </p:nvSpPr>
          <p:spPr bwMode="auto">
            <a:xfrm>
              <a:off x="383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8" name="Rectangle 210">
              <a:extLst>
                <a:ext uri="{FF2B5EF4-FFF2-40B4-BE49-F238E27FC236}">
                  <a16:creationId xmlns:a16="http://schemas.microsoft.com/office/drawing/2014/main" id="{FD4A0D77-146E-EA4E-8404-C2F859478167}"/>
                </a:ext>
              </a:extLst>
            </p:cNvPr>
            <p:cNvSpPr>
              <a:spLocks noChangeArrowheads="1"/>
            </p:cNvSpPr>
            <p:nvPr/>
          </p:nvSpPr>
          <p:spPr bwMode="auto">
            <a:xfrm>
              <a:off x="396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9" name="Rectangle 211">
              <a:extLst>
                <a:ext uri="{FF2B5EF4-FFF2-40B4-BE49-F238E27FC236}">
                  <a16:creationId xmlns:a16="http://schemas.microsoft.com/office/drawing/2014/main" id="{1CE02C53-A869-F44E-A72D-D00CFE2FA7BE}"/>
                </a:ext>
              </a:extLst>
            </p:cNvPr>
            <p:cNvSpPr>
              <a:spLocks noChangeArrowheads="1"/>
            </p:cNvSpPr>
            <p:nvPr/>
          </p:nvSpPr>
          <p:spPr bwMode="auto">
            <a:xfrm>
              <a:off x="4105"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0" name="Rectangle 212">
              <a:extLst>
                <a:ext uri="{FF2B5EF4-FFF2-40B4-BE49-F238E27FC236}">
                  <a16:creationId xmlns:a16="http://schemas.microsoft.com/office/drawing/2014/main" id="{296A4C8A-EE73-9A4D-B997-9AF4B243A907}"/>
                </a:ext>
              </a:extLst>
            </p:cNvPr>
            <p:cNvSpPr>
              <a:spLocks noChangeArrowheads="1"/>
            </p:cNvSpPr>
            <p:nvPr/>
          </p:nvSpPr>
          <p:spPr bwMode="auto">
            <a:xfrm>
              <a:off x="424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1" name="Rectangle 213">
              <a:extLst>
                <a:ext uri="{FF2B5EF4-FFF2-40B4-BE49-F238E27FC236}">
                  <a16:creationId xmlns:a16="http://schemas.microsoft.com/office/drawing/2014/main" id="{25CC0F3E-6DDD-C049-8732-9DC2C7E4F115}"/>
                </a:ext>
              </a:extLst>
            </p:cNvPr>
            <p:cNvSpPr>
              <a:spLocks noChangeArrowheads="1"/>
            </p:cNvSpPr>
            <p:nvPr/>
          </p:nvSpPr>
          <p:spPr bwMode="auto">
            <a:xfrm>
              <a:off x="437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2" name="Rectangle 214">
              <a:extLst>
                <a:ext uri="{FF2B5EF4-FFF2-40B4-BE49-F238E27FC236}">
                  <a16:creationId xmlns:a16="http://schemas.microsoft.com/office/drawing/2014/main" id="{51E70F9F-BBDC-C841-B310-E026D90D87A2}"/>
                </a:ext>
              </a:extLst>
            </p:cNvPr>
            <p:cNvSpPr>
              <a:spLocks noChangeArrowheads="1"/>
            </p:cNvSpPr>
            <p:nvPr/>
          </p:nvSpPr>
          <p:spPr bwMode="auto">
            <a:xfrm>
              <a:off x="451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3" name="Rectangle 215">
              <a:extLst>
                <a:ext uri="{FF2B5EF4-FFF2-40B4-BE49-F238E27FC236}">
                  <a16:creationId xmlns:a16="http://schemas.microsoft.com/office/drawing/2014/main" id="{898FEEA6-C61E-6A49-9711-25AFC792CC16}"/>
                </a:ext>
              </a:extLst>
            </p:cNvPr>
            <p:cNvSpPr>
              <a:spLocks noChangeArrowheads="1"/>
            </p:cNvSpPr>
            <p:nvPr/>
          </p:nvSpPr>
          <p:spPr bwMode="auto">
            <a:xfrm>
              <a:off x="464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4" name="Rectangle 216">
              <a:extLst>
                <a:ext uri="{FF2B5EF4-FFF2-40B4-BE49-F238E27FC236}">
                  <a16:creationId xmlns:a16="http://schemas.microsoft.com/office/drawing/2014/main" id="{4EAA8E85-B92A-7D48-9C97-99B5BBF1C9D1}"/>
                </a:ext>
              </a:extLst>
            </p:cNvPr>
            <p:cNvSpPr>
              <a:spLocks noChangeArrowheads="1"/>
            </p:cNvSpPr>
            <p:nvPr/>
          </p:nvSpPr>
          <p:spPr bwMode="auto">
            <a:xfrm>
              <a:off x="4785"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5" name="Rectangle 217">
              <a:extLst>
                <a:ext uri="{FF2B5EF4-FFF2-40B4-BE49-F238E27FC236}">
                  <a16:creationId xmlns:a16="http://schemas.microsoft.com/office/drawing/2014/main" id="{7F094144-34DB-C044-8D54-887F8E3EE90D}"/>
                </a:ext>
              </a:extLst>
            </p:cNvPr>
            <p:cNvSpPr>
              <a:spLocks noChangeArrowheads="1"/>
            </p:cNvSpPr>
            <p:nvPr/>
          </p:nvSpPr>
          <p:spPr bwMode="auto">
            <a:xfrm>
              <a:off x="3016"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6" name="Rectangle 218">
              <a:extLst>
                <a:ext uri="{FF2B5EF4-FFF2-40B4-BE49-F238E27FC236}">
                  <a16:creationId xmlns:a16="http://schemas.microsoft.com/office/drawing/2014/main" id="{2312CD00-0B06-5248-90B6-C9DE014DDAB0}"/>
                </a:ext>
              </a:extLst>
            </p:cNvPr>
            <p:cNvSpPr>
              <a:spLocks noChangeArrowheads="1"/>
            </p:cNvSpPr>
            <p:nvPr/>
          </p:nvSpPr>
          <p:spPr bwMode="auto">
            <a:xfrm>
              <a:off x="3152"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7" name="Rectangle 219">
              <a:extLst>
                <a:ext uri="{FF2B5EF4-FFF2-40B4-BE49-F238E27FC236}">
                  <a16:creationId xmlns:a16="http://schemas.microsoft.com/office/drawing/2014/main" id="{B70E12DE-50E4-CE44-888D-5495598A44B9}"/>
                </a:ext>
              </a:extLst>
            </p:cNvPr>
            <p:cNvSpPr>
              <a:spLocks noChangeArrowheads="1"/>
            </p:cNvSpPr>
            <p:nvPr/>
          </p:nvSpPr>
          <p:spPr bwMode="auto">
            <a:xfrm>
              <a:off x="3288"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8" name="Rectangle 220">
              <a:extLst>
                <a:ext uri="{FF2B5EF4-FFF2-40B4-BE49-F238E27FC236}">
                  <a16:creationId xmlns:a16="http://schemas.microsoft.com/office/drawing/2014/main" id="{ADF61B20-8722-C045-8506-A9C41F8DCD5E}"/>
                </a:ext>
              </a:extLst>
            </p:cNvPr>
            <p:cNvSpPr>
              <a:spLocks noChangeArrowheads="1"/>
            </p:cNvSpPr>
            <p:nvPr/>
          </p:nvSpPr>
          <p:spPr bwMode="auto">
            <a:xfrm>
              <a:off x="3424"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9" name="Rectangle 221">
              <a:extLst>
                <a:ext uri="{FF2B5EF4-FFF2-40B4-BE49-F238E27FC236}">
                  <a16:creationId xmlns:a16="http://schemas.microsoft.com/office/drawing/2014/main" id="{2F5FF657-2378-004F-9FD8-2355E19130C0}"/>
                </a:ext>
              </a:extLst>
            </p:cNvPr>
            <p:cNvSpPr>
              <a:spLocks noChangeArrowheads="1"/>
            </p:cNvSpPr>
            <p:nvPr/>
          </p:nvSpPr>
          <p:spPr bwMode="auto">
            <a:xfrm>
              <a:off x="356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0" name="Rectangle 222">
              <a:extLst>
                <a:ext uri="{FF2B5EF4-FFF2-40B4-BE49-F238E27FC236}">
                  <a16:creationId xmlns:a16="http://schemas.microsoft.com/office/drawing/2014/main" id="{1B0558E6-D222-A548-A3BE-50BE94B308E9}"/>
                </a:ext>
              </a:extLst>
            </p:cNvPr>
            <p:cNvSpPr>
              <a:spLocks noChangeArrowheads="1"/>
            </p:cNvSpPr>
            <p:nvPr/>
          </p:nvSpPr>
          <p:spPr bwMode="auto">
            <a:xfrm>
              <a:off x="369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1" name="Rectangle 223">
              <a:extLst>
                <a:ext uri="{FF2B5EF4-FFF2-40B4-BE49-F238E27FC236}">
                  <a16:creationId xmlns:a16="http://schemas.microsoft.com/office/drawing/2014/main" id="{E0348924-96D9-CB47-8BD0-1D47393AE92D}"/>
                </a:ext>
              </a:extLst>
            </p:cNvPr>
            <p:cNvSpPr>
              <a:spLocks noChangeArrowheads="1"/>
            </p:cNvSpPr>
            <p:nvPr/>
          </p:nvSpPr>
          <p:spPr bwMode="auto">
            <a:xfrm>
              <a:off x="383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2" name="Rectangle 224">
              <a:extLst>
                <a:ext uri="{FF2B5EF4-FFF2-40B4-BE49-F238E27FC236}">
                  <a16:creationId xmlns:a16="http://schemas.microsoft.com/office/drawing/2014/main" id="{E6E161A2-2D1D-7942-8451-DFCC6BAFCD0F}"/>
                </a:ext>
              </a:extLst>
            </p:cNvPr>
            <p:cNvSpPr>
              <a:spLocks noChangeArrowheads="1"/>
            </p:cNvSpPr>
            <p:nvPr/>
          </p:nvSpPr>
          <p:spPr bwMode="auto">
            <a:xfrm>
              <a:off x="396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3" name="Rectangle 225">
              <a:extLst>
                <a:ext uri="{FF2B5EF4-FFF2-40B4-BE49-F238E27FC236}">
                  <a16:creationId xmlns:a16="http://schemas.microsoft.com/office/drawing/2014/main" id="{8A36558A-BF17-8946-A512-687ED53DE54D}"/>
                </a:ext>
              </a:extLst>
            </p:cNvPr>
            <p:cNvSpPr>
              <a:spLocks noChangeArrowheads="1"/>
            </p:cNvSpPr>
            <p:nvPr/>
          </p:nvSpPr>
          <p:spPr bwMode="auto">
            <a:xfrm>
              <a:off x="4105"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4" name="Rectangle 226">
              <a:extLst>
                <a:ext uri="{FF2B5EF4-FFF2-40B4-BE49-F238E27FC236}">
                  <a16:creationId xmlns:a16="http://schemas.microsoft.com/office/drawing/2014/main" id="{3288AEC7-56D8-2840-943A-4A490AD78530}"/>
                </a:ext>
              </a:extLst>
            </p:cNvPr>
            <p:cNvSpPr>
              <a:spLocks noChangeArrowheads="1"/>
            </p:cNvSpPr>
            <p:nvPr/>
          </p:nvSpPr>
          <p:spPr bwMode="auto">
            <a:xfrm>
              <a:off x="424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5" name="Rectangle 227">
              <a:extLst>
                <a:ext uri="{FF2B5EF4-FFF2-40B4-BE49-F238E27FC236}">
                  <a16:creationId xmlns:a16="http://schemas.microsoft.com/office/drawing/2014/main" id="{55BDD79A-AA89-EB4D-AA64-1194014764AB}"/>
                </a:ext>
              </a:extLst>
            </p:cNvPr>
            <p:cNvSpPr>
              <a:spLocks noChangeArrowheads="1"/>
            </p:cNvSpPr>
            <p:nvPr/>
          </p:nvSpPr>
          <p:spPr bwMode="auto">
            <a:xfrm>
              <a:off x="437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6" name="Rectangle 228">
              <a:extLst>
                <a:ext uri="{FF2B5EF4-FFF2-40B4-BE49-F238E27FC236}">
                  <a16:creationId xmlns:a16="http://schemas.microsoft.com/office/drawing/2014/main" id="{6EE255C6-58CE-8545-8866-5249F8AD8A5E}"/>
                </a:ext>
              </a:extLst>
            </p:cNvPr>
            <p:cNvSpPr>
              <a:spLocks noChangeArrowheads="1"/>
            </p:cNvSpPr>
            <p:nvPr/>
          </p:nvSpPr>
          <p:spPr bwMode="auto">
            <a:xfrm>
              <a:off x="451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7" name="Rectangle 229">
              <a:extLst>
                <a:ext uri="{FF2B5EF4-FFF2-40B4-BE49-F238E27FC236}">
                  <a16:creationId xmlns:a16="http://schemas.microsoft.com/office/drawing/2014/main" id="{320FEACE-5249-104E-916B-6AD8BE9DF0E4}"/>
                </a:ext>
              </a:extLst>
            </p:cNvPr>
            <p:cNvSpPr>
              <a:spLocks noChangeArrowheads="1"/>
            </p:cNvSpPr>
            <p:nvPr/>
          </p:nvSpPr>
          <p:spPr bwMode="auto">
            <a:xfrm>
              <a:off x="464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8" name="Rectangle 230">
              <a:extLst>
                <a:ext uri="{FF2B5EF4-FFF2-40B4-BE49-F238E27FC236}">
                  <a16:creationId xmlns:a16="http://schemas.microsoft.com/office/drawing/2014/main" id="{F3888730-E4DA-F648-BE51-12A3FEEB82C1}"/>
                </a:ext>
              </a:extLst>
            </p:cNvPr>
            <p:cNvSpPr>
              <a:spLocks noChangeArrowheads="1"/>
            </p:cNvSpPr>
            <p:nvPr/>
          </p:nvSpPr>
          <p:spPr bwMode="auto">
            <a:xfrm>
              <a:off x="4785"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9" name="Rectangle 231">
              <a:extLst>
                <a:ext uri="{FF2B5EF4-FFF2-40B4-BE49-F238E27FC236}">
                  <a16:creationId xmlns:a16="http://schemas.microsoft.com/office/drawing/2014/main" id="{0BEEFCA2-766D-C247-8331-AFCB1B3A8C48}"/>
                </a:ext>
              </a:extLst>
            </p:cNvPr>
            <p:cNvSpPr>
              <a:spLocks noChangeArrowheads="1"/>
            </p:cNvSpPr>
            <p:nvPr/>
          </p:nvSpPr>
          <p:spPr bwMode="auto">
            <a:xfrm>
              <a:off x="3016"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0" name="Rectangle 232">
              <a:extLst>
                <a:ext uri="{FF2B5EF4-FFF2-40B4-BE49-F238E27FC236}">
                  <a16:creationId xmlns:a16="http://schemas.microsoft.com/office/drawing/2014/main" id="{D53C9A5E-9171-F842-8E7D-8F09B4D14C9A}"/>
                </a:ext>
              </a:extLst>
            </p:cNvPr>
            <p:cNvSpPr>
              <a:spLocks noChangeArrowheads="1"/>
            </p:cNvSpPr>
            <p:nvPr/>
          </p:nvSpPr>
          <p:spPr bwMode="auto">
            <a:xfrm>
              <a:off x="3152"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1" name="Rectangle 233">
              <a:extLst>
                <a:ext uri="{FF2B5EF4-FFF2-40B4-BE49-F238E27FC236}">
                  <a16:creationId xmlns:a16="http://schemas.microsoft.com/office/drawing/2014/main" id="{8AA45660-3A4D-5D49-A4E2-131AEC130C4E}"/>
                </a:ext>
              </a:extLst>
            </p:cNvPr>
            <p:cNvSpPr>
              <a:spLocks noChangeArrowheads="1"/>
            </p:cNvSpPr>
            <p:nvPr/>
          </p:nvSpPr>
          <p:spPr bwMode="auto">
            <a:xfrm>
              <a:off x="3288"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2" name="Rectangle 234">
              <a:extLst>
                <a:ext uri="{FF2B5EF4-FFF2-40B4-BE49-F238E27FC236}">
                  <a16:creationId xmlns:a16="http://schemas.microsoft.com/office/drawing/2014/main" id="{BF087933-D8D0-0E41-B643-93917AD703CE}"/>
                </a:ext>
              </a:extLst>
            </p:cNvPr>
            <p:cNvSpPr>
              <a:spLocks noChangeArrowheads="1"/>
            </p:cNvSpPr>
            <p:nvPr/>
          </p:nvSpPr>
          <p:spPr bwMode="auto">
            <a:xfrm>
              <a:off x="3424"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3" name="Rectangle 235">
              <a:extLst>
                <a:ext uri="{FF2B5EF4-FFF2-40B4-BE49-F238E27FC236}">
                  <a16:creationId xmlns:a16="http://schemas.microsoft.com/office/drawing/2014/main" id="{89EFD544-37D0-A849-8D13-6CB98BC50130}"/>
                </a:ext>
              </a:extLst>
            </p:cNvPr>
            <p:cNvSpPr>
              <a:spLocks noChangeArrowheads="1"/>
            </p:cNvSpPr>
            <p:nvPr/>
          </p:nvSpPr>
          <p:spPr bwMode="auto">
            <a:xfrm>
              <a:off x="356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4" name="Rectangle 236">
              <a:extLst>
                <a:ext uri="{FF2B5EF4-FFF2-40B4-BE49-F238E27FC236}">
                  <a16:creationId xmlns:a16="http://schemas.microsoft.com/office/drawing/2014/main" id="{C017AD5A-C1F6-FE4E-856D-CC129282AFE1}"/>
                </a:ext>
              </a:extLst>
            </p:cNvPr>
            <p:cNvSpPr>
              <a:spLocks noChangeArrowheads="1"/>
            </p:cNvSpPr>
            <p:nvPr/>
          </p:nvSpPr>
          <p:spPr bwMode="auto">
            <a:xfrm>
              <a:off x="369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5" name="Rectangle 237">
              <a:extLst>
                <a:ext uri="{FF2B5EF4-FFF2-40B4-BE49-F238E27FC236}">
                  <a16:creationId xmlns:a16="http://schemas.microsoft.com/office/drawing/2014/main" id="{50296FAC-F938-6B4A-B7B4-58892F30276A}"/>
                </a:ext>
              </a:extLst>
            </p:cNvPr>
            <p:cNvSpPr>
              <a:spLocks noChangeArrowheads="1"/>
            </p:cNvSpPr>
            <p:nvPr/>
          </p:nvSpPr>
          <p:spPr bwMode="auto">
            <a:xfrm>
              <a:off x="383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6" name="Rectangle 238">
              <a:extLst>
                <a:ext uri="{FF2B5EF4-FFF2-40B4-BE49-F238E27FC236}">
                  <a16:creationId xmlns:a16="http://schemas.microsoft.com/office/drawing/2014/main" id="{E2EB77D8-0C98-5F4D-AC12-61EF74915615}"/>
                </a:ext>
              </a:extLst>
            </p:cNvPr>
            <p:cNvSpPr>
              <a:spLocks noChangeArrowheads="1"/>
            </p:cNvSpPr>
            <p:nvPr/>
          </p:nvSpPr>
          <p:spPr bwMode="auto">
            <a:xfrm>
              <a:off x="396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7" name="Rectangle 239">
              <a:extLst>
                <a:ext uri="{FF2B5EF4-FFF2-40B4-BE49-F238E27FC236}">
                  <a16:creationId xmlns:a16="http://schemas.microsoft.com/office/drawing/2014/main" id="{52FF4301-EBC4-A84A-BCB9-7DF9C17CFEAC}"/>
                </a:ext>
              </a:extLst>
            </p:cNvPr>
            <p:cNvSpPr>
              <a:spLocks noChangeArrowheads="1"/>
            </p:cNvSpPr>
            <p:nvPr/>
          </p:nvSpPr>
          <p:spPr bwMode="auto">
            <a:xfrm>
              <a:off x="4105"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8" name="Rectangle 240">
              <a:extLst>
                <a:ext uri="{FF2B5EF4-FFF2-40B4-BE49-F238E27FC236}">
                  <a16:creationId xmlns:a16="http://schemas.microsoft.com/office/drawing/2014/main" id="{0E248706-EED7-3B4F-8A73-448AEB04D347}"/>
                </a:ext>
              </a:extLst>
            </p:cNvPr>
            <p:cNvSpPr>
              <a:spLocks noChangeArrowheads="1"/>
            </p:cNvSpPr>
            <p:nvPr/>
          </p:nvSpPr>
          <p:spPr bwMode="auto">
            <a:xfrm>
              <a:off x="424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9" name="Rectangle 241">
              <a:extLst>
                <a:ext uri="{FF2B5EF4-FFF2-40B4-BE49-F238E27FC236}">
                  <a16:creationId xmlns:a16="http://schemas.microsoft.com/office/drawing/2014/main" id="{B1498FA0-67B1-FB4E-B5EF-AFB543D2F344}"/>
                </a:ext>
              </a:extLst>
            </p:cNvPr>
            <p:cNvSpPr>
              <a:spLocks noChangeArrowheads="1"/>
            </p:cNvSpPr>
            <p:nvPr/>
          </p:nvSpPr>
          <p:spPr bwMode="auto">
            <a:xfrm>
              <a:off x="437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0" name="Rectangle 242">
              <a:extLst>
                <a:ext uri="{FF2B5EF4-FFF2-40B4-BE49-F238E27FC236}">
                  <a16:creationId xmlns:a16="http://schemas.microsoft.com/office/drawing/2014/main" id="{D178EBEF-423A-AE45-8669-08A413E08836}"/>
                </a:ext>
              </a:extLst>
            </p:cNvPr>
            <p:cNvSpPr>
              <a:spLocks noChangeArrowheads="1"/>
            </p:cNvSpPr>
            <p:nvPr/>
          </p:nvSpPr>
          <p:spPr bwMode="auto">
            <a:xfrm>
              <a:off x="451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1" name="Rectangle 243">
              <a:extLst>
                <a:ext uri="{FF2B5EF4-FFF2-40B4-BE49-F238E27FC236}">
                  <a16:creationId xmlns:a16="http://schemas.microsoft.com/office/drawing/2014/main" id="{2EF562DE-4EAE-F84F-8DA0-5B04823AD36B}"/>
                </a:ext>
              </a:extLst>
            </p:cNvPr>
            <p:cNvSpPr>
              <a:spLocks noChangeArrowheads="1"/>
            </p:cNvSpPr>
            <p:nvPr/>
          </p:nvSpPr>
          <p:spPr bwMode="auto">
            <a:xfrm>
              <a:off x="464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2" name="Rectangle 244">
              <a:extLst>
                <a:ext uri="{FF2B5EF4-FFF2-40B4-BE49-F238E27FC236}">
                  <a16:creationId xmlns:a16="http://schemas.microsoft.com/office/drawing/2014/main" id="{1C5EF755-A3C1-4846-A87F-103E318BCAC5}"/>
                </a:ext>
              </a:extLst>
            </p:cNvPr>
            <p:cNvSpPr>
              <a:spLocks noChangeArrowheads="1"/>
            </p:cNvSpPr>
            <p:nvPr/>
          </p:nvSpPr>
          <p:spPr bwMode="auto">
            <a:xfrm>
              <a:off x="4785"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3" name="Rectangle 245">
              <a:extLst>
                <a:ext uri="{FF2B5EF4-FFF2-40B4-BE49-F238E27FC236}">
                  <a16:creationId xmlns:a16="http://schemas.microsoft.com/office/drawing/2014/main" id="{92E09447-582E-934F-BFF1-073D033D89E9}"/>
                </a:ext>
              </a:extLst>
            </p:cNvPr>
            <p:cNvSpPr>
              <a:spLocks noChangeArrowheads="1"/>
            </p:cNvSpPr>
            <p:nvPr/>
          </p:nvSpPr>
          <p:spPr bwMode="auto">
            <a:xfrm>
              <a:off x="3016"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4" name="Rectangle 246">
              <a:extLst>
                <a:ext uri="{FF2B5EF4-FFF2-40B4-BE49-F238E27FC236}">
                  <a16:creationId xmlns:a16="http://schemas.microsoft.com/office/drawing/2014/main" id="{BDCE0ACF-87F1-8A49-9C4B-167B46CA8CDC}"/>
                </a:ext>
              </a:extLst>
            </p:cNvPr>
            <p:cNvSpPr>
              <a:spLocks noChangeArrowheads="1"/>
            </p:cNvSpPr>
            <p:nvPr/>
          </p:nvSpPr>
          <p:spPr bwMode="auto">
            <a:xfrm>
              <a:off x="3152"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5" name="Rectangle 247">
              <a:extLst>
                <a:ext uri="{FF2B5EF4-FFF2-40B4-BE49-F238E27FC236}">
                  <a16:creationId xmlns:a16="http://schemas.microsoft.com/office/drawing/2014/main" id="{7CA27403-BA64-C644-8A93-73A31571B32D}"/>
                </a:ext>
              </a:extLst>
            </p:cNvPr>
            <p:cNvSpPr>
              <a:spLocks noChangeArrowheads="1"/>
            </p:cNvSpPr>
            <p:nvPr/>
          </p:nvSpPr>
          <p:spPr bwMode="auto">
            <a:xfrm>
              <a:off x="3288"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6" name="Rectangle 248">
              <a:extLst>
                <a:ext uri="{FF2B5EF4-FFF2-40B4-BE49-F238E27FC236}">
                  <a16:creationId xmlns:a16="http://schemas.microsoft.com/office/drawing/2014/main" id="{9DE9731C-3A49-2649-BF04-7967F6C49FF8}"/>
                </a:ext>
              </a:extLst>
            </p:cNvPr>
            <p:cNvSpPr>
              <a:spLocks noChangeArrowheads="1"/>
            </p:cNvSpPr>
            <p:nvPr/>
          </p:nvSpPr>
          <p:spPr bwMode="auto">
            <a:xfrm>
              <a:off x="3424"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7" name="Rectangle 249">
              <a:extLst>
                <a:ext uri="{FF2B5EF4-FFF2-40B4-BE49-F238E27FC236}">
                  <a16:creationId xmlns:a16="http://schemas.microsoft.com/office/drawing/2014/main" id="{14BD39AA-9F61-7C4C-B82E-E4EE4E68EFA4}"/>
                </a:ext>
              </a:extLst>
            </p:cNvPr>
            <p:cNvSpPr>
              <a:spLocks noChangeArrowheads="1"/>
            </p:cNvSpPr>
            <p:nvPr/>
          </p:nvSpPr>
          <p:spPr bwMode="auto">
            <a:xfrm>
              <a:off x="356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8" name="Rectangle 250">
              <a:extLst>
                <a:ext uri="{FF2B5EF4-FFF2-40B4-BE49-F238E27FC236}">
                  <a16:creationId xmlns:a16="http://schemas.microsoft.com/office/drawing/2014/main" id="{4A742B10-7E7E-B54C-BD65-795692F28980}"/>
                </a:ext>
              </a:extLst>
            </p:cNvPr>
            <p:cNvSpPr>
              <a:spLocks noChangeArrowheads="1"/>
            </p:cNvSpPr>
            <p:nvPr/>
          </p:nvSpPr>
          <p:spPr bwMode="auto">
            <a:xfrm>
              <a:off x="369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9" name="Rectangle 251">
              <a:extLst>
                <a:ext uri="{FF2B5EF4-FFF2-40B4-BE49-F238E27FC236}">
                  <a16:creationId xmlns:a16="http://schemas.microsoft.com/office/drawing/2014/main" id="{FA401DDA-EF9D-CC4F-824F-A90DE3DE4FDA}"/>
                </a:ext>
              </a:extLst>
            </p:cNvPr>
            <p:cNvSpPr>
              <a:spLocks noChangeArrowheads="1"/>
            </p:cNvSpPr>
            <p:nvPr/>
          </p:nvSpPr>
          <p:spPr bwMode="auto">
            <a:xfrm>
              <a:off x="383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0" name="Rectangle 252">
              <a:extLst>
                <a:ext uri="{FF2B5EF4-FFF2-40B4-BE49-F238E27FC236}">
                  <a16:creationId xmlns:a16="http://schemas.microsoft.com/office/drawing/2014/main" id="{71BF170A-CDB6-2546-A4C0-24F11AEF2085}"/>
                </a:ext>
              </a:extLst>
            </p:cNvPr>
            <p:cNvSpPr>
              <a:spLocks noChangeArrowheads="1"/>
            </p:cNvSpPr>
            <p:nvPr/>
          </p:nvSpPr>
          <p:spPr bwMode="auto">
            <a:xfrm>
              <a:off x="396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1" name="Rectangle 253">
              <a:extLst>
                <a:ext uri="{FF2B5EF4-FFF2-40B4-BE49-F238E27FC236}">
                  <a16:creationId xmlns:a16="http://schemas.microsoft.com/office/drawing/2014/main" id="{C29BD435-42A6-8247-985E-30BFDB788EBD}"/>
                </a:ext>
              </a:extLst>
            </p:cNvPr>
            <p:cNvSpPr>
              <a:spLocks noChangeArrowheads="1"/>
            </p:cNvSpPr>
            <p:nvPr/>
          </p:nvSpPr>
          <p:spPr bwMode="auto">
            <a:xfrm>
              <a:off x="4105"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2" name="Rectangle 254">
              <a:extLst>
                <a:ext uri="{FF2B5EF4-FFF2-40B4-BE49-F238E27FC236}">
                  <a16:creationId xmlns:a16="http://schemas.microsoft.com/office/drawing/2014/main" id="{DC5CC83A-3770-D64A-B148-70A804B3C6FE}"/>
                </a:ext>
              </a:extLst>
            </p:cNvPr>
            <p:cNvSpPr>
              <a:spLocks noChangeArrowheads="1"/>
            </p:cNvSpPr>
            <p:nvPr/>
          </p:nvSpPr>
          <p:spPr bwMode="auto">
            <a:xfrm>
              <a:off x="424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3" name="Rectangle 255">
              <a:extLst>
                <a:ext uri="{FF2B5EF4-FFF2-40B4-BE49-F238E27FC236}">
                  <a16:creationId xmlns:a16="http://schemas.microsoft.com/office/drawing/2014/main" id="{D70E148B-8508-4A46-A573-F4A27393A46E}"/>
                </a:ext>
              </a:extLst>
            </p:cNvPr>
            <p:cNvSpPr>
              <a:spLocks noChangeArrowheads="1"/>
            </p:cNvSpPr>
            <p:nvPr/>
          </p:nvSpPr>
          <p:spPr bwMode="auto">
            <a:xfrm>
              <a:off x="437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4" name="Rectangle 256">
              <a:extLst>
                <a:ext uri="{FF2B5EF4-FFF2-40B4-BE49-F238E27FC236}">
                  <a16:creationId xmlns:a16="http://schemas.microsoft.com/office/drawing/2014/main" id="{19BD8F61-BB4E-1343-AD7C-867635D4643C}"/>
                </a:ext>
              </a:extLst>
            </p:cNvPr>
            <p:cNvSpPr>
              <a:spLocks noChangeArrowheads="1"/>
            </p:cNvSpPr>
            <p:nvPr/>
          </p:nvSpPr>
          <p:spPr bwMode="auto">
            <a:xfrm>
              <a:off x="451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5" name="Rectangle 257">
              <a:extLst>
                <a:ext uri="{FF2B5EF4-FFF2-40B4-BE49-F238E27FC236}">
                  <a16:creationId xmlns:a16="http://schemas.microsoft.com/office/drawing/2014/main" id="{25D5D4A5-DA2F-524D-B7F0-422A9B07EC2A}"/>
                </a:ext>
              </a:extLst>
            </p:cNvPr>
            <p:cNvSpPr>
              <a:spLocks noChangeArrowheads="1"/>
            </p:cNvSpPr>
            <p:nvPr/>
          </p:nvSpPr>
          <p:spPr bwMode="auto">
            <a:xfrm>
              <a:off x="464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6" name="Rectangle 258">
              <a:extLst>
                <a:ext uri="{FF2B5EF4-FFF2-40B4-BE49-F238E27FC236}">
                  <a16:creationId xmlns:a16="http://schemas.microsoft.com/office/drawing/2014/main" id="{C8719C6C-4825-1649-91E5-4D360AF6E3EA}"/>
                </a:ext>
              </a:extLst>
            </p:cNvPr>
            <p:cNvSpPr>
              <a:spLocks noChangeArrowheads="1"/>
            </p:cNvSpPr>
            <p:nvPr/>
          </p:nvSpPr>
          <p:spPr bwMode="auto">
            <a:xfrm>
              <a:off x="4785"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7" name="Rectangle 259">
              <a:extLst>
                <a:ext uri="{FF2B5EF4-FFF2-40B4-BE49-F238E27FC236}">
                  <a16:creationId xmlns:a16="http://schemas.microsoft.com/office/drawing/2014/main" id="{84998B9F-6A51-4B42-9903-0E3905909430}"/>
                </a:ext>
              </a:extLst>
            </p:cNvPr>
            <p:cNvSpPr>
              <a:spLocks noChangeArrowheads="1"/>
            </p:cNvSpPr>
            <p:nvPr/>
          </p:nvSpPr>
          <p:spPr bwMode="auto">
            <a:xfrm>
              <a:off x="3016"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8" name="Rectangle 260">
              <a:extLst>
                <a:ext uri="{FF2B5EF4-FFF2-40B4-BE49-F238E27FC236}">
                  <a16:creationId xmlns:a16="http://schemas.microsoft.com/office/drawing/2014/main" id="{26DE94B2-6274-4645-84DD-73161BDF26A4}"/>
                </a:ext>
              </a:extLst>
            </p:cNvPr>
            <p:cNvSpPr>
              <a:spLocks noChangeArrowheads="1"/>
            </p:cNvSpPr>
            <p:nvPr/>
          </p:nvSpPr>
          <p:spPr bwMode="auto">
            <a:xfrm>
              <a:off x="3152"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9" name="Rectangle 261">
              <a:extLst>
                <a:ext uri="{FF2B5EF4-FFF2-40B4-BE49-F238E27FC236}">
                  <a16:creationId xmlns:a16="http://schemas.microsoft.com/office/drawing/2014/main" id="{B49E2ACF-FF0F-6E4D-B2B9-81172CA92AC2}"/>
                </a:ext>
              </a:extLst>
            </p:cNvPr>
            <p:cNvSpPr>
              <a:spLocks noChangeArrowheads="1"/>
            </p:cNvSpPr>
            <p:nvPr/>
          </p:nvSpPr>
          <p:spPr bwMode="auto">
            <a:xfrm>
              <a:off x="3288"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0" name="Rectangle 262">
              <a:extLst>
                <a:ext uri="{FF2B5EF4-FFF2-40B4-BE49-F238E27FC236}">
                  <a16:creationId xmlns:a16="http://schemas.microsoft.com/office/drawing/2014/main" id="{A5D65C12-0320-2E48-906C-2C72ACFF5987}"/>
                </a:ext>
              </a:extLst>
            </p:cNvPr>
            <p:cNvSpPr>
              <a:spLocks noChangeArrowheads="1"/>
            </p:cNvSpPr>
            <p:nvPr/>
          </p:nvSpPr>
          <p:spPr bwMode="auto">
            <a:xfrm>
              <a:off x="3424"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1" name="Rectangle 263">
              <a:extLst>
                <a:ext uri="{FF2B5EF4-FFF2-40B4-BE49-F238E27FC236}">
                  <a16:creationId xmlns:a16="http://schemas.microsoft.com/office/drawing/2014/main" id="{9EEFB774-7346-CA4D-B7A6-65C6C0C7DABE}"/>
                </a:ext>
              </a:extLst>
            </p:cNvPr>
            <p:cNvSpPr>
              <a:spLocks noChangeArrowheads="1"/>
            </p:cNvSpPr>
            <p:nvPr/>
          </p:nvSpPr>
          <p:spPr bwMode="auto">
            <a:xfrm>
              <a:off x="356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2" name="Rectangle 264">
              <a:extLst>
                <a:ext uri="{FF2B5EF4-FFF2-40B4-BE49-F238E27FC236}">
                  <a16:creationId xmlns:a16="http://schemas.microsoft.com/office/drawing/2014/main" id="{E195EAE8-61B9-1D44-BEB7-30C352699E33}"/>
                </a:ext>
              </a:extLst>
            </p:cNvPr>
            <p:cNvSpPr>
              <a:spLocks noChangeArrowheads="1"/>
            </p:cNvSpPr>
            <p:nvPr/>
          </p:nvSpPr>
          <p:spPr bwMode="auto">
            <a:xfrm>
              <a:off x="369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3" name="Rectangle 265">
              <a:extLst>
                <a:ext uri="{FF2B5EF4-FFF2-40B4-BE49-F238E27FC236}">
                  <a16:creationId xmlns:a16="http://schemas.microsoft.com/office/drawing/2014/main" id="{2399C3A4-8EC6-A648-8BC2-70B4A42A075C}"/>
                </a:ext>
              </a:extLst>
            </p:cNvPr>
            <p:cNvSpPr>
              <a:spLocks noChangeArrowheads="1"/>
            </p:cNvSpPr>
            <p:nvPr/>
          </p:nvSpPr>
          <p:spPr bwMode="auto">
            <a:xfrm>
              <a:off x="383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4" name="Rectangle 266">
              <a:extLst>
                <a:ext uri="{FF2B5EF4-FFF2-40B4-BE49-F238E27FC236}">
                  <a16:creationId xmlns:a16="http://schemas.microsoft.com/office/drawing/2014/main" id="{50A606D5-94F1-184D-97C1-3199A76EF35F}"/>
                </a:ext>
              </a:extLst>
            </p:cNvPr>
            <p:cNvSpPr>
              <a:spLocks noChangeArrowheads="1"/>
            </p:cNvSpPr>
            <p:nvPr/>
          </p:nvSpPr>
          <p:spPr bwMode="auto">
            <a:xfrm>
              <a:off x="396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5" name="Rectangle 267">
              <a:extLst>
                <a:ext uri="{FF2B5EF4-FFF2-40B4-BE49-F238E27FC236}">
                  <a16:creationId xmlns:a16="http://schemas.microsoft.com/office/drawing/2014/main" id="{B455C575-8A8A-5E4A-83BC-E0F62C92DE0C}"/>
                </a:ext>
              </a:extLst>
            </p:cNvPr>
            <p:cNvSpPr>
              <a:spLocks noChangeArrowheads="1"/>
            </p:cNvSpPr>
            <p:nvPr/>
          </p:nvSpPr>
          <p:spPr bwMode="auto">
            <a:xfrm>
              <a:off x="4105"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6" name="Rectangle 268">
              <a:extLst>
                <a:ext uri="{FF2B5EF4-FFF2-40B4-BE49-F238E27FC236}">
                  <a16:creationId xmlns:a16="http://schemas.microsoft.com/office/drawing/2014/main" id="{1F4B1BF1-E92B-B84B-8889-D04479DE995F}"/>
                </a:ext>
              </a:extLst>
            </p:cNvPr>
            <p:cNvSpPr>
              <a:spLocks noChangeArrowheads="1"/>
            </p:cNvSpPr>
            <p:nvPr/>
          </p:nvSpPr>
          <p:spPr bwMode="auto">
            <a:xfrm>
              <a:off x="424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7" name="Rectangle 269">
              <a:extLst>
                <a:ext uri="{FF2B5EF4-FFF2-40B4-BE49-F238E27FC236}">
                  <a16:creationId xmlns:a16="http://schemas.microsoft.com/office/drawing/2014/main" id="{0CC0BE64-29DD-2F40-84C6-25F2F0172B60}"/>
                </a:ext>
              </a:extLst>
            </p:cNvPr>
            <p:cNvSpPr>
              <a:spLocks noChangeArrowheads="1"/>
            </p:cNvSpPr>
            <p:nvPr/>
          </p:nvSpPr>
          <p:spPr bwMode="auto">
            <a:xfrm>
              <a:off x="437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8" name="Rectangle 270">
              <a:extLst>
                <a:ext uri="{FF2B5EF4-FFF2-40B4-BE49-F238E27FC236}">
                  <a16:creationId xmlns:a16="http://schemas.microsoft.com/office/drawing/2014/main" id="{5D2BA235-5221-AA4D-BDEA-B7B309E5A57E}"/>
                </a:ext>
              </a:extLst>
            </p:cNvPr>
            <p:cNvSpPr>
              <a:spLocks noChangeArrowheads="1"/>
            </p:cNvSpPr>
            <p:nvPr/>
          </p:nvSpPr>
          <p:spPr bwMode="auto">
            <a:xfrm>
              <a:off x="451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9" name="Rectangle 271">
              <a:extLst>
                <a:ext uri="{FF2B5EF4-FFF2-40B4-BE49-F238E27FC236}">
                  <a16:creationId xmlns:a16="http://schemas.microsoft.com/office/drawing/2014/main" id="{70DCED7B-C2A0-C440-9CA3-11DC8465458A}"/>
                </a:ext>
              </a:extLst>
            </p:cNvPr>
            <p:cNvSpPr>
              <a:spLocks noChangeArrowheads="1"/>
            </p:cNvSpPr>
            <p:nvPr/>
          </p:nvSpPr>
          <p:spPr bwMode="auto">
            <a:xfrm>
              <a:off x="464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0" name="Rectangle 272">
              <a:extLst>
                <a:ext uri="{FF2B5EF4-FFF2-40B4-BE49-F238E27FC236}">
                  <a16:creationId xmlns:a16="http://schemas.microsoft.com/office/drawing/2014/main" id="{E65389A0-044F-134F-BE9E-60B0C16AC014}"/>
                </a:ext>
              </a:extLst>
            </p:cNvPr>
            <p:cNvSpPr>
              <a:spLocks noChangeArrowheads="1"/>
            </p:cNvSpPr>
            <p:nvPr/>
          </p:nvSpPr>
          <p:spPr bwMode="auto">
            <a:xfrm>
              <a:off x="4785"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1" name="Rectangle 273">
              <a:extLst>
                <a:ext uri="{FF2B5EF4-FFF2-40B4-BE49-F238E27FC236}">
                  <a16:creationId xmlns:a16="http://schemas.microsoft.com/office/drawing/2014/main" id="{E0AA5728-9159-AE47-8A02-7A765FCB16A4}"/>
                </a:ext>
              </a:extLst>
            </p:cNvPr>
            <p:cNvSpPr>
              <a:spLocks noChangeArrowheads="1"/>
            </p:cNvSpPr>
            <p:nvPr/>
          </p:nvSpPr>
          <p:spPr bwMode="auto">
            <a:xfrm>
              <a:off x="3016"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2" name="Rectangle 274">
              <a:extLst>
                <a:ext uri="{FF2B5EF4-FFF2-40B4-BE49-F238E27FC236}">
                  <a16:creationId xmlns:a16="http://schemas.microsoft.com/office/drawing/2014/main" id="{27905C7B-674F-0149-AF4F-F9E368C480B0}"/>
                </a:ext>
              </a:extLst>
            </p:cNvPr>
            <p:cNvSpPr>
              <a:spLocks noChangeArrowheads="1"/>
            </p:cNvSpPr>
            <p:nvPr/>
          </p:nvSpPr>
          <p:spPr bwMode="auto">
            <a:xfrm>
              <a:off x="3152"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3" name="Rectangle 275">
              <a:extLst>
                <a:ext uri="{FF2B5EF4-FFF2-40B4-BE49-F238E27FC236}">
                  <a16:creationId xmlns:a16="http://schemas.microsoft.com/office/drawing/2014/main" id="{F356E608-F2A8-6149-AFA8-F060ADA03079}"/>
                </a:ext>
              </a:extLst>
            </p:cNvPr>
            <p:cNvSpPr>
              <a:spLocks noChangeArrowheads="1"/>
            </p:cNvSpPr>
            <p:nvPr/>
          </p:nvSpPr>
          <p:spPr bwMode="auto">
            <a:xfrm>
              <a:off x="3288"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4" name="Rectangle 276">
              <a:extLst>
                <a:ext uri="{FF2B5EF4-FFF2-40B4-BE49-F238E27FC236}">
                  <a16:creationId xmlns:a16="http://schemas.microsoft.com/office/drawing/2014/main" id="{407C158B-7772-9A4A-9843-E347FAE9EBA2}"/>
                </a:ext>
              </a:extLst>
            </p:cNvPr>
            <p:cNvSpPr>
              <a:spLocks noChangeArrowheads="1"/>
            </p:cNvSpPr>
            <p:nvPr/>
          </p:nvSpPr>
          <p:spPr bwMode="auto">
            <a:xfrm>
              <a:off x="3424"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5" name="Rectangle 277">
              <a:extLst>
                <a:ext uri="{FF2B5EF4-FFF2-40B4-BE49-F238E27FC236}">
                  <a16:creationId xmlns:a16="http://schemas.microsoft.com/office/drawing/2014/main" id="{1EAD2947-7B2F-9A47-8168-3C2780990FDF}"/>
                </a:ext>
              </a:extLst>
            </p:cNvPr>
            <p:cNvSpPr>
              <a:spLocks noChangeArrowheads="1"/>
            </p:cNvSpPr>
            <p:nvPr/>
          </p:nvSpPr>
          <p:spPr bwMode="auto">
            <a:xfrm>
              <a:off x="356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6" name="Rectangle 278">
              <a:extLst>
                <a:ext uri="{FF2B5EF4-FFF2-40B4-BE49-F238E27FC236}">
                  <a16:creationId xmlns:a16="http://schemas.microsoft.com/office/drawing/2014/main" id="{F62A6DBB-5600-1D41-A312-1A4D7D58E71E}"/>
                </a:ext>
              </a:extLst>
            </p:cNvPr>
            <p:cNvSpPr>
              <a:spLocks noChangeArrowheads="1"/>
            </p:cNvSpPr>
            <p:nvPr/>
          </p:nvSpPr>
          <p:spPr bwMode="auto">
            <a:xfrm>
              <a:off x="369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7" name="Rectangle 279">
              <a:extLst>
                <a:ext uri="{FF2B5EF4-FFF2-40B4-BE49-F238E27FC236}">
                  <a16:creationId xmlns:a16="http://schemas.microsoft.com/office/drawing/2014/main" id="{FEAD37C2-CC42-2049-B101-8410C5C63525}"/>
                </a:ext>
              </a:extLst>
            </p:cNvPr>
            <p:cNvSpPr>
              <a:spLocks noChangeArrowheads="1"/>
            </p:cNvSpPr>
            <p:nvPr/>
          </p:nvSpPr>
          <p:spPr bwMode="auto">
            <a:xfrm>
              <a:off x="383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8" name="Rectangle 280">
              <a:extLst>
                <a:ext uri="{FF2B5EF4-FFF2-40B4-BE49-F238E27FC236}">
                  <a16:creationId xmlns:a16="http://schemas.microsoft.com/office/drawing/2014/main" id="{F434A366-0297-3245-B44C-82069C6A6ACA}"/>
                </a:ext>
              </a:extLst>
            </p:cNvPr>
            <p:cNvSpPr>
              <a:spLocks noChangeArrowheads="1"/>
            </p:cNvSpPr>
            <p:nvPr/>
          </p:nvSpPr>
          <p:spPr bwMode="auto">
            <a:xfrm>
              <a:off x="396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9" name="Rectangle 281">
              <a:extLst>
                <a:ext uri="{FF2B5EF4-FFF2-40B4-BE49-F238E27FC236}">
                  <a16:creationId xmlns:a16="http://schemas.microsoft.com/office/drawing/2014/main" id="{B3EF9D3B-6FA5-0344-9CF6-440FB2E6DC9F}"/>
                </a:ext>
              </a:extLst>
            </p:cNvPr>
            <p:cNvSpPr>
              <a:spLocks noChangeArrowheads="1"/>
            </p:cNvSpPr>
            <p:nvPr/>
          </p:nvSpPr>
          <p:spPr bwMode="auto">
            <a:xfrm>
              <a:off x="4105"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0" name="Rectangle 282">
              <a:extLst>
                <a:ext uri="{FF2B5EF4-FFF2-40B4-BE49-F238E27FC236}">
                  <a16:creationId xmlns:a16="http://schemas.microsoft.com/office/drawing/2014/main" id="{D7DDC8CD-A89E-3742-B835-252D4E6BC251}"/>
                </a:ext>
              </a:extLst>
            </p:cNvPr>
            <p:cNvSpPr>
              <a:spLocks noChangeArrowheads="1"/>
            </p:cNvSpPr>
            <p:nvPr/>
          </p:nvSpPr>
          <p:spPr bwMode="auto">
            <a:xfrm>
              <a:off x="424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1" name="Rectangle 283">
              <a:extLst>
                <a:ext uri="{FF2B5EF4-FFF2-40B4-BE49-F238E27FC236}">
                  <a16:creationId xmlns:a16="http://schemas.microsoft.com/office/drawing/2014/main" id="{5036B3A4-4853-8941-9333-31EB1E214F13}"/>
                </a:ext>
              </a:extLst>
            </p:cNvPr>
            <p:cNvSpPr>
              <a:spLocks noChangeArrowheads="1"/>
            </p:cNvSpPr>
            <p:nvPr/>
          </p:nvSpPr>
          <p:spPr bwMode="auto">
            <a:xfrm>
              <a:off x="437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2" name="Rectangle 284">
              <a:extLst>
                <a:ext uri="{FF2B5EF4-FFF2-40B4-BE49-F238E27FC236}">
                  <a16:creationId xmlns:a16="http://schemas.microsoft.com/office/drawing/2014/main" id="{965D51DF-B799-C14B-8487-D604B5DA0754}"/>
                </a:ext>
              </a:extLst>
            </p:cNvPr>
            <p:cNvSpPr>
              <a:spLocks noChangeArrowheads="1"/>
            </p:cNvSpPr>
            <p:nvPr/>
          </p:nvSpPr>
          <p:spPr bwMode="auto">
            <a:xfrm>
              <a:off x="451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3" name="Rectangle 285">
              <a:extLst>
                <a:ext uri="{FF2B5EF4-FFF2-40B4-BE49-F238E27FC236}">
                  <a16:creationId xmlns:a16="http://schemas.microsoft.com/office/drawing/2014/main" id="{9567BC14-4DF2-3C45-BBA9-A690FFD45CBF}"/>
                </a:ext>
              </a:extLst>
            </p:cNvPr>
            <p:cNvSpPr>
              <a:spLocks noChangeArrowheads="1"/>
            </p:cNvSpPr>
            <p:nvPr/>
          </p:nvSpPr>
          <p:spPr bwMode="auto">
            <a:xfrm>
              <a:off x="464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4" name="Rectangle 286">
              <a:extLst>
                <a:ext uri="{FF2B5EF4-FFF2-40B4-BE49-F238E27FC236}">
                  <a16:creationId xmlns:a16="http://schemas.microsoft.com/office/drawing/2014/main" id="{7C4304C2-51BC-764B-B676-4B29F25616A8}"/>
                </a:ext>
              </a:extLst>
            </p:cNvPr>
            <p:cNvSpPr>
              <a:spLocks noChangeArrowheads="1"/>
            </p:cNvSpPr>
            <p:nvPr/>
          </p:nvSpPr>
          <p:spPr bwMode="auto">
            <a:xfrm>
              <a:off x="4785"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5" name="Rectangle 287">
              <a:extLst>
                <a:ext uri="{FF2B5EF4-FFF2-40B4-BE49-F238E27FC236}">
                  <a16:creationId xmlns:a16="http://schemas.microsoft.com/office/drawing/2014/main" id="{CCB488EF-EE01-7049-85B0-6A3A0A1F62AC}"/>
                </a:ext>
              </a:extLst>
            </p:cNvPr>
            <p:cNvSpPr>
              <a:spLocks noChangeArrowheads="1"/>
            </p:cNvSpPr>
            <p:nvPr/>
          </p:nvSpPr>
          <p:spPr bwMode="auto">
            <a:xfrm>
              <a:off x="3016"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6" name="Rectangle 288">
              <a:extLst>
                <a:ext uri="{FF2B5EF4-FFF2-40B4-BE49-F238E27FC236}">
                  <a16:creationId xmlns:a16="http://schemas.microsoft.com/office/drawing/2014/main" id="{AB56224F-ACC1-0F41-B33D-ACA7ACC4DCE8}"/>
                </a:ext>
              </a:extLst>
            </p:cNvPr>
            <p:cNvSpPr>
              <a:spLocks noChangeArrowheads="1"/>
            </p:cNvSpPr>
            <p:nvPr/>
          </p:nvSpPr>
          <p:spPr bwMode="auto">
            <a:xfrm>
              <a:off x="3152"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7" name="Rectangle 289">
              <a:extLst>
                <a:ext uri="{FF2B5EF4-FFF2-40B4-BE49-F238E27FC236}">
                  <a16:creationId xmlns:a16="http://schemas.microsoft.com/office/drawing/2014/main" id="{8C80BA73-B297-BF4D-961F-10A32355B9B0}"/>
                </a:ext>
              </a:extLst>
            </p:cNvPr>
            <p:cNvSpPr>
              <a:spLocks noChangeArrowheads="1"/>
            </p:cNvSpPr>
            <p:nvPr/>
          </p:nvSpPr>
          <p:spPr bwMode="auto">
            <a:xfrm>
              <a:off x="3288"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8" name="Rectangle 290">
              <a:extLst>
                <a:ext uri="{FF2B5EF4-FFF2-40B4-BE49-F238E27FC236}">
                  <a16:creationId xmlns:a16="http://schemas.microsoft.com/office/drawing/2014/main" id="{E916B284-6AF2-1742-A219-47D2CDA25E8E}"/>
                </a:ext>
              </a:extLst>
            </p:cNvPr>
            <p:cNvSpPr>
              <a:spLocks noChangeArrowheads="1"/>
            </p:cNvSpPr>
            <p:nvPr/>
          </p:nvSpPr>
          <p:spPr bwMode="auto">
            <a:xfrm>
              <a:off x="3424"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9" name="Rectangle 291">
              <a:extLst>
                <a:ext uri="{FF2B5EF4-FFF2-40B4-BE49-F238E27FC236}">
                  <a16:creationId xmlns:a16="http://schemas.microsoft.com/office/drawing/2014/main" id="{25726C1A-CEE3-2646-A1F5-C095CFA2EE1B}"/>
                </a:ext>
              </a:extLst>
            </p:cNvPr>
            <p:cNvSpPr>
              <a:spLocks noChangeArrowheads="1"/>
            </p:cNvSpPr>
            <p:nvPr/>
          </p:nvSpPr>
          <p:spPr bwMode="auto">
            <a:xfrm>
              <a:off x="356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0" name="Rectangle 292">
              <a:extLst>
                <a:ext uri="{FF2B5EF4-FFF2-40B4-BE49-F238E27FC236}">
                  <a16:creationId xmlns:a16="http://schemas.microsoft.com/office/drawing/2014/main" id="{49EBD1CE-6FA0-5148-AE7D-3E27FE202DC5}"/>
                </a:ext>
              </a:extLst>
            </p:cNvPr>
            <p:cNvSpPr>
              <a:spLocks noChangeArrowheads="1"/>
            </p:cNvSpPr>
            <p:nvPr/>
          </p:nvSpPr>
          <p:spPr bwMode="auto">
            <a:xfrm>
              <a:off x="369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1" name="Rectangle 293">
              <a:extLst>
                <a:ext uri="{FF2B5EF4-FFF2-40B4-BE49-F238E27FC236}">
                  <a16:creationId xmlns:a16="http://schemas.microsoft.com/office/drawing/2014/main" id="{84FD5ACD-C970-B84F-A3AB-CFFCDC9331A4}"/>
                </a:ext>
              </a:extLst>
            </p:cNvPr>
            <p:cNvSpPr>
              <a:spLocks noChangeArrowheads="1"/>
            </p:cNvSpPr>
            <p:nvPr/>
          </p:nvSpPr>
          <p:spPr bwMode="auto">
            <a:xfrm>
              <a:off x="383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2" name="Rectangle 294">
              <a:extLst>
                <a:ext uri="{FF2B5EF4-FFF2-40B4-BE49-F238E27FC236}">
                  <a16:creationId xmlns:a16="http://schemas.microsoft.com/office/drawing/2014/main" id="{B36B116B-9050-E54B-82E6-EF9A72E4EAFA}"/>
                </a:ext>
              </a:extLst>
            </p:cNvPr>
            <p:cNvSpPr>
              <a:spLocks noChangeArrowheads="1"/>
            </p:cNvSpPr>
            <p:nvPr/>
          </p:nvSpPr>
          <p:spPr bwMode="auto">
            <a:xfrm>
              <a:off x="396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3" name="Rectangle 295">
              <a:extLst>
                <a:ext uri="{FF2B5EF4-FFF2-40B4-BE49-F238E27FC236}">
                  <a16:creationId xmlns:a16="http://schemas.microsoft.com/office/drawing/2014/main" id="{881B14FC-6012-994B-97EF-CEEDA02C0F06}"/>
                </a:ext>
              </a:extLst>
            </p:cNvPr>
            <p:cNvSpPr>
              <a:spLocks noChangeArrowheads="1"/>
            </p:cNvSpPr>
            <p:nvPr/>
          </p:nvSpPr>
          <p:spPr bwMode="auto">
            <a:xfrm>
              <a:off x="4105"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4" name="Rectangle 296">
              <a:extLst>
                <a:ext uri="{FF2B5EF4-FFF2-40B4-BE49-F238E27FC236}">
                  <a16:creationId xmlns:a16="http://schemas.microsoft.com/office/drawing/2014/main" id="{C1F25F4B-5CB5-114B-BDE8-B73B0469EA19}"/>
                </a:ext>
              </a:extLst>
            </p:cNvPr>
            <p:cNvSpPr>
              <a:spLocks noChangeArrowheads="1"/>
            </p:cNvSpPr>
            <p:nvPr/>
          </p:nvSpPr>
          <p:spPr bwMode="auto">
            <a:xfrm>
              <a:off x="424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5" name="Rectangle 297">
              <a:extLst>
                <a:ext uri="{FF2B5EF4-FFF2-40B4-BE49-F238E27FC236}">
                  <a16:creationId xmlns:a16="http://schemas.microsoft.com/office/drawing/2014/main" id="{676D6A3B-3CC9-2540-BA47-6CCEC789F264}"/>
                </a:ext>
              </a:extLst>
            </p:cNvPr>
            <p:cNvSpPr>
              <a:spLocks noChangeArrowheads="1"/>
            </p:cNvSpPr>
            <p:nvPr/>
          </p:nvSpPr>
          <p:spPr bwMode="auto">
            <a:xfrm>
              <a:off x="437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6" name="Rectangle 298">
              <a:extLst>
                <a:ext uri="{FF2B5EF4-FFF2-40B4-BE49-F238E27FC236}">
                  <a16:creationId xmlns:a16="http://schemas.microsoft.com/office/drawing/2014/main" id="{3AB34755-7502-3C41-9691-598D2BB10D05}"/>
                </a:ext>
              </a:extLst>
            </p:cNvPr>
            <p:cNvSpPr>
              <a:spLocks noChangeArrowheads="1"/>
            </p:cNvSpPr>
            <p:nvPr/>
          </p:nvSpPr>
          <p:spPr bwMode="auto">
            <a:xfrm>
              <a:off x="451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7" name="Rectangle 299">
              <a:extLst>
                <a:ext uri="{FF2B5EF4-FFF2-40B4-BE49-F238E27FC236}">
                  <a16:creationId xmlns:a16="http://schemas.microsoft.com/office/drawing/2014/main" id="{ECAE09BC-DFAC-C146-9A32-E077DA9BA1BC}"/>
                </a:ext>
              </a:extLst>
            </p:cNvPr>
            <p:cNvSpPr>
              <a:spLocks noChangeArrowheads="1"/>
            </p:cNvSpPr>
            <p:nvPr/>
          </p:nvSpPr>
          <p:spPr bwMode="auto">
            <a:xfrm>
              <a:off x="464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8" name="Rectangle 300">
              <a:extLst>
                <a:ext uri="{FF2B5EF4-FFF2-40B4-BE49-F238E27FC236}">
                  <a16:creationId xmlns:a16="http://schemas.microsoft.com/office/drawing/2014/main" id="{D6B24967-B1A4-6A4C-B447-5D5322B1DD68}"/>
                </a:ext>
              </a:extLst>
            </p:cNvPr>
            <p:cNvSpPr>
              <a:spLocks noChangeArrowheads="1"/>
            </p:cNvSpPr>
            <p:nvPr/>
          </p:nvSpPr>
          <p:spPr bwMode="auto">
            <a:xfrm>
              <a:off x="4785"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9" name="Rectangle 301">
              <a:extLst>
                <a:ext uri="{FF2B5EF4-FFF2-40B4-BE49-F238E27FC236}">
                  <a16:creationId xmlns:a16="http://schemas.microsoft.com/office/drawing/2014/main" id="{A110E331-A65B-D645-A583-C135EF1D2CAE}"/>
                </a:ext>
              </a:extLst>
            </p:cNvPr>
            <p:cNvSpPr>
              <a:spLocks noChangeArrowheads="1"/>
            </p:cNvSpPr>
            <p:nvPr/>
          </p:nvSpPr>
          <p:spPr bwMode="auto">
            <a:xfrm>
              <a:off x="492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0" name="Rectangle 302">
              <a:extLst>
                <a:ext uri="{FF2B5EF4-FFF2-40B4-BE49-F238E27FC236}">
                  <a16:creationId xmlns:a16="http://schemas.microsoft.com/office/drawing/2014/main" id="{9D84090F-F6D0-C04F-9E66-2B4619EEB842}"/>
                </a:ext>
              </a:extLst>
            </p:cNvPr>
            <p:cNvSpPr>
              <a:spLocks noChangeArrowheads="1"/>
            </p:cNvSpPr>
            <p:nvPr/>
          </p:nvSpPr>
          <p:spPr bwMode="auto">
            <a:xfrm>
              <a:off x="492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1" name="Rectangle 303">
              <a:extLst>
                <a:ext uri="{FF2B5EF4-FFF2-40B4-BE49-F238E27FC236}">
                  <a16:creationId xmlns:a16="http://schemas.microsoft.com/office/drawing/2014/main" id="{3D069F8A-B09E-C646-9B64-B0FA8F34CA28}"/>
                </a:ext>
              </a:extLst>
            </p:cNvPr>
            <p:cNvSpPr>
              <a:spLocks noChangeArrowheads="1"/>
            </p:cNvSpPr>
            <p:nvPr/>
          </p:nvSpPr>
          <p:spPr bwMode="auto">
            <a:xfrm>
              <a:off x="4921"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2" name="Rectangle 304">
              <a:extLst>
                <a:ext uri="{FF2B5EF4-FFF2-40B4-BE49-F238E27FC236}">
                  <a16:creationId xmlns:a16="http://schemas.microsoft.com/office/drawing/2014/main" id="{18DD606B-DC00-D246-AA0A-62332603A86C}"/>
                </a:ext>
              </a:extLst>
            </p:cNvPr>
            <p:cNvSpPr>
              <a:spLocks noChangeArrowheads="1"/>
            </p:cNvSpPr>
            <p:nvPr/>
          </p:nvSpPr>
          <p:spPr bwMode="auto">
            <a:xfrm>
              <a:off x="4921"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3" name="Rectangle 305">
              <a:extLst>
                <a:ext uri="{FF2B5EF4-FFF2-40B4-BE49-F238E27FC236}">
                  <a16:creationId xmlns:a16="http://schemas.microsoft.com/office/drawing/2014/main" id="{68DE2ADD-9079-F64C-AD76-9F8E085C9CB2}"/>
                </a:ext>
              </a:extLst>
            </p:cNvPr>
            <p:cNvSpPr>
              <a:spLocks noChangeArrowheads="1"/>
            </p:cNvSpPr>
            <p:nvPr/>
          </p:nvSpPr>
          <p:spPr bwMode="auto">
            <a:xfrm>
              <a:off x="4921"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4" name="Rectangle 306">
              <a:extLst>
                <a:ext uri="{FF2B5EF4-FFF2-40B4-BE49-F238E27FC236}">
                  <a16:creationId xmlns:a16="http://schemas.microsoft.com/office/drawing/2014/main" id="{326BB7A2-933C-7648-9E5E-F0D4EE857339}"/>
                </a:ext>
              </a:extLst>
            </p:cNvPr>
            <p:cNvSpPr>
              <a:spLocks noChangeArrowheads="1"/>
            </p:cNvSpPr>
            <p:nvPr/>
          </p:nvSpPr>
          <p:spPr bwMode="auto">
            <a:xfrm>
              <a:off x="4921"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5" name="Rectangle 307">
              <a:extLst>
                <a:ext uri="{FF2B5EF4-FFF2-40B4-BE49-F238E27FC236}">
                  <a16:creationId xmlns:a16="http://schemas.microsoft.com/office/drawing/2014/main" id="{4639F669-4A76-1649-94D0-C2037DA45760}"/>
                </a:ext>
              </a:extLst>
            </p:cNvPr>
            <p:cNvSpPr>
              <a:spLocks noChangeArrowheads="1"/>
            </p:cNvSpPr>
            <p:nvPr/>
          </p:nvSpPr>
          <p:spPr bwMode="auto">
            <a:xfrm>
              <a:off x="4921"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6" name="Rectangle 308">
              <a:extLst>
                <a:ext uri="{FF2B5EF4-FFF2-40B4-BE49-F238E27FC236}">
                  <a16:creationId xmlns:a16="http://schemas.microsoft.com/office/drawing/2014/main" id="{8E074851-EF89-BB47-BE4A-530DD8519FD3}"/>
                </a:ext>
              </a:extLst>
            </p:cNvPr>
            <p:cNvSpPr>
              <a:spLocks noChangeArrowheads="1"/>
            </p:cNvSpPr>
            <p:nvPr/>
          </p:nvSpPr>
          <p:spPr bwMode="auto">
            <a:xfrm>
              <a:off x="4921"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7" name="Rectangle 309">
              <a:extLst>
                <a:ext uri="{FF2B5EF4-FFF2-40B4-BE49-F238E27FC236}">
                  <a16:creationId xmlns:a16="http://schemas.microsoft.com/office/drawing/2014/main" id="{759E72C8-2AA9-D548-947A-5DEA78D18308}"/>
                </a:ext>
              </a:extLst>
            </p:cNvPr>
            <p:cNvSpPr>
              <a:spLocks noChangeArrowheads="1"/>
            </p:cNvSpPr>
            <p:nvPr/>
          </p:nvSpPr>
          <p:spPr bwMode="auto">
            <a:xfrm>
              <a:off x="4921"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8" name="Rectangle 310">
              <a:extLst>
                <a:ext uri="{FF2B5EF4-FFF2-40B4-BE49-F238E27FC236}">
                  <a16:creationId xmlns:a16="http://schemas.microsoft.com/office/drawing/2014/main" id="{4D850C76-C157-2C41-837F-41CF9AD98A76}"/>
                </a:ext>
              </a:extLst>
            </p:cNvPr>
            <p:cNvSpPr>
              <a:spLocks noChangeArrowheads="1"/>
            </p:cNvSpPr>
            <p:nvPr/>
          </p:nvSpPr>
          <p:spPr bwMode="auto">
            <a:xfrm>
              <a:off x="4921"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92183" name="Rectangle 311">
            <a:extLst>
              <a:ext uri="{FF2B5EF4-FFF2-40B4-BE49-F238E27FC236}">
                <a16:creationId xmlns:a16="http://schemas.microsoft.com/office/drawing/2014/main" id="{5827B031-7BEE-9E48-9763-F524D22A5677}"/>
              </a:ext>
            </a:extLst>
          </p:cNvPr>
          <p:cNvSpPr>
            <a:spLocks noChangeArrowheads="1"/>
          </p:cNvSpPr>
          <p:nvPr/>
        </p:nvSpPr>
        <p:spPr bwMode="auto">
          <a:xfrm>
            <a:off x="8688388" y="24209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4" name="Rectangle 312">
            <a:extLst>
              <a:ext uri="{FF2B5EF4-FFF2-40B4-BE49-F238E27FC236}">
                <a16:creationId xmlns:a16="http://schemas.microsoft.com/office/drawing/2014/main" id="{C97F0961-AFB8-AD47-9EAD-92820EC43502}"/>
              </a:ext>
            </a:extLst>
          </p:cNvPr>
          <p:cNvSpPr>
            <a:spLocks noChangeArrowheads="1"/>
          </p:cNvSpPr>
          <p:nvPr/>
        </p:nvSpPr>
        <p:spPr bwMode="auto">
          <a:xfrm>
            <a:off x="8904288" y="24209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5" name="Rectangle 313">
            <a:extLst>
              <a:ext uri="{FF2B5EF4-FFF2-40B4-BE49-F238E27FC236}">
                <a16:creationId xmlns:a16="http://schemas.microsoft.com/office/drawing/2014/main" id="{1162DB6F-D802-3840-B685-7BE44170BA77}"/>
              </a:ext>
            </a:extLst>
          </p:cNvPr>
          <p:cNvSpPr>
            <a:spLocks noChangeArrowheads="1"/>
          </p:cNvSpPr>
          <p:nvPr/>
        </p:nvSpPr>
        <p:spPr bwMode="auto">
          <a:xfrm>
            <a:off x="80406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6" name="Rectangle 314">
            <a:extLst>
              <a:ext uri="{FF2B5EF4-FFF2-40B4-BE49-F238E27FC236}">
                <a16:creationId xmlns:a16="http://schemas.microsoft.com/office/drawing/2014/main" id="{D49C20D1-0096-0848-9A4F-047802462AE7}"/>
              </a:ext>
            </a:extLst>
          </p:cNvPr>
          <p:cNvSpPr>
            <a:spLocks noChangeArrowheads="1"/>
          </p:cNvSpPr>
          <p:nvPr/>
        </p:nvSpPr>
        <p:spPr bwMode="auto">
          <a:xfrm>
            <a:off x="8256588" y="26368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7" name="Rectangle 315">
            <a:extLst>
              <a:ext uri="{FF2B5EF4-FFF2-40B4-BE49-F238E27FC236}">
                <a16:creationId xmlns:a16="http://schemas.microsoft.com/office/drawing/2014/main" id="{B7B76007-0B93-644A-8088-4761987489ED}"/>
              </a:ext>
            </a:extLst>
          </p:cNvPr>
          <p:cNvSpPr>
            <a:spLocks noChangeArrowheads="1"/>
          </p:cNvSpPr>
          <p:nvPr/>
        </p:nvSpPr>
        <p:spPr bwMode="auto">
          <a:xfrm>
            <a:off x="84724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8" name="Rectangle 316">
            <a:extLst>
              <a:ext uri="{FF2B5EF4-FFF2-40B4-BE49-F238E27FC236}">
                <a16:creationId xmlns:a16="http://schemas.microsoft.com/office/drawing/2014/main" id="{8B39C349-0E87-4A48-A946-52E8F4190CDA}"/>
              </a:ext>
            </a:extLst>
          </p:cNvPr>
          <p:cNvSpPr>
            <a:spLocks noChangeArrowheads="1"/>
          </p:cNvSpPr>
          <p:nvPr/>
        </p:nvSpPr>
        <p:spPr bwMode="auto">
          <a:xfrm>
            <a:off x="86883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9" name="Rectangle 317">
            <a:extLst>
              <a:ext uri="{FF2B5EF4-FFF2-40B4-BE49-F238E27FC236}">
                <a16:creationId xmlns:a16="http://schemas.microsoft.com/office/drawing/2014/main" id="{1DD0D202-B96E-4C4D-A87B-F29855E5838B}"/>
              </a:ext>
            </a:extLst>
          </p:cNvPr>
          <p:cNvSpPr>
            <a:spLocks noChangeArrowheads="1"/>
          </p:cNvSpPr>
          <p:nvPr/>
        </p:nvSpPr>
        <p:spPr bwMode="auto">
          <a:xfrm>
            <a:off x="76088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0" name="Rectangle 318">
            <a:extLst>
              <a:ext uri="{FF2B5EF4-FFF2-40B4-BE49-F238E27FC236}">
                <a16:creationId xmlns:a16="http://schemas.microsoft.com/office/drawing/2014/main" id="{C08C91F8-FAFB-9146-AD93-54DBE58096ED}"/>
              </a:ext>
            </a:extLst>
          </p:cNvPr>
          <p:cNvSpPr>
            <a:spLocks noChangeArrowheads="1"/>
          </p:cNvSpPr>
          <p:nvPr/>
        </p:nvSpPr>
        <p:spPr bwMode="auto">
          <a:xfrm>
            <a:off x="78247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1" name="Rectangle 319">
            <a:extLst>
              <a:ext uri="{FF2B5EF4-FFF2-40B4-BE49-F238E27FC236}">
                <a16:creationId xmlns:a16="http://schemas.microsoft.com/office/drawing/2014/main" id="{8A8C3CAB-EDD2-1741-B09F-53332022D3B6}"/>
              </a:ext>
            </a:extLst>
          </p:cNvPr>
          <p:cNvSpPr>
            <a:spLocks noChangeArrowheads="1"/>
          </p:cNvSpPr>
          <p:nvPr/>
        </p:nvSpPr>
        <p:spPr bwMode="auto">
          <a:xfrm>
            <a:off x="8040688" y="28527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2" name="Rectangle 320">
            <a:extLst>
              <a:ext uri="{FF2B5EF4-FFF2-40B4-BE49-F238E27FC236}">
                <a16:creationId xmlns:a16="http://schemas.microsoft.com/office/drawing/2014/main" id="{E0C48CB2-DFE7-DD48-B439-0D4A282BAF77}"/>
              </a:ext>
            </a:extLst>
          </p:cNvPr>
          <p:cNvSpPr>
            <a:spLocks noChangeArrowheads="1"/>
          </p:cNvSpPr>
          <p:nvPr/>
        </p:nvSpPr>
        <p:spPr bwMode="auto">
          <a:xfrm>
            <a:off x="69596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3" name="Rectangle 321">
            <a:extLst>
              <a:ext uri="{FF2B5EF4-FFF2-40B4-BE49-F238E27FC236}">
                <a16:creationId xmlns:a16="http://schemas.microsoft.com/office/drawing/2014/main" id="{E197DA2B-90DE-7048-8719-EAE31EA4A900}"/>
              </a:ext>
            </a:extLst>
          </p:cNvPr>
          <p:cNvSpPr>
            <a:spLocks noChangeArrowheads="1"/>
          </p:cNvSpPr>
          <p:nvPr/>
        </p:nvSpPr>
        <p:spPr bwMode="auto">
          <a:xfrm>
            <a:off x="71755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4" name="Rectangle 322">
            <a:extLst>
              <a:ext uri="{FF2B5EF4-FFF2-40B4-BE49-F238E27FC236}">
                <a16:creationId xmlns:a16="http://schemas.microsoft.com/office/drawing/2014/main" id="{7997E9F7-B71A-3D4A-9AF3-D20A4321E9A9}"/>
              </a:ext>
            </a:extLst>
          </p:cNvPr>
          <p:cNvSpPr>
            <a:spLocks noChangeArrowheads="1"/>
          </p:cNvSpPr>
          <p:nvPr/>
        </p:nvSpPr>
        <p:spPr bwMode="auto">
          <a:xfrm>
            <a:off x="73929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5" name="Rectangle 323">
            <a:extLst>
              <a:ext uri="{FF2B5EF4-FFF2-40B4-BE49-F238E27FC236}">
                <a16:creationId xmlns:a16="http://schemas.microsoft.com/office/drawing/2014/main" id="{EB19DD57-E004-554C-AA61-7D64A7A41459}"/>
              </a:ext>
            </a:extLst>
          </p:cNvPr>
          <p:cNvSpPr>
            <a:spLocks noChangeArrowheads="1"/>
          </p:cNvSpPr>
          <p:nvPr/>
        </p:nvSpPr>
        <p:spPr bwMode="auto">
          <a:xfrm>
            <a:off x="76088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6" name="Rectangle 324">
            <a:extLst>
              <a:ext uri="{FF2B5EF4-FFF2-40B4-BE49-F238E27FC236}">
                <a16:creationId xmlns:a16="http://schemas.microsoft.com/office/drawing/2014/main" id="{ADA18ECA-50A4-914B-9C7D-7A053F2A737A}"/>
              </a:ext>
            </a:extLst>
          </p:cNvPr>
          <p:cNvSpPr>
            <a:spLocks noChangeArrowheads="1"/>
          </p:cNvSpPr>
          <p:nvPr/>
        </p:nvSpPr>
        <p:spPr bwMode="auto">
          <a:xfrm>
            <a:off x="6743700" y="3284538"/>
            <a:ext cx="215900" cy="215900"/>
          </a:xfrm>
          <a:prstGeom prst="rect">
            <a:avLst/>
          </a:prstGeom>
          <a:solidFill>
            <a:schemeClr val="tx1">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7" name="Rectangle 325">
            <a:extLst>
              <a:ext uri="{FF2B5EF4-FFF2-40B4-BE49-F238E27FC236}">
                <a16:creationId xmlns:a16="http://schemas.microsoft.com/office/drawing/2014/main" id="{D3C9B9CE-C6EA-0E43-AA52-8BBAC32F472F}"/>
              </a:ext>
            </a:extLst>
          </p:cNvPr>
          <p:cNvSpPr>
            <a:spLocks noChangeArrowheads="1"/>
          </p:cNvSpPr>
          <p:nvPr/>
        </p:nvSpPr>
        <p:spPr bwMode="auto">
          <a:xfrm>
            <a:off x="6959600" y="32845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8" name="Line 326">
            <a:extLst>
              <a:ext uri="{FF2B5EF4-FFF2-40B4-BE49-F238E27FC236}">
                <a16:creationId xmlns:a16="http://schemas.microsoft.com/office/drawing/2014/main" id="{9D9438DB-CDAE-AF4C-9E9B-6A82D8FB5CCB}"/>
              </a:ext>
            </a:extLst>
          </p:cNvPr>
          <p:cNvSpPr>
            <a:spLocks noChangeShapeType="1"/>
          </p:cNvSpPr>
          <p:nvPr/>
        </p:nvSpPr>
        <p:spPr bwMode="auto">
          <a:xfrm flipV="1">
            <a:off x="6888164" y="2276475"/>
            <a:ext cx="2663825" cy="1081088"/>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Tree>
    <p:extLst>
      <p:ext uri="{BB962C8B-B14F-4D97-AF65-F5344CB8AC3E}">
        <p14:creationId xmlns:p14="http://schemas.microsoft.com/office/powerpoint/2010/main" val="2859440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18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918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20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921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20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21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21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21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219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219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219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21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219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9219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59218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59218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59218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9218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5921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59218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592020">
                                            <p:txEl>
                                              <p:pRg st="0" end="0"/>
                                            </p:txEl>
                                          </p:spTgt>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592020">
                                            <p:txEl>
                                              <p:pRg st="1" end="1"/>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592020">
                                            <p:txEl>
                                              <p:pRg st="2" end="2"/>
                                            </p:txEl>
                                          </p:spTgt>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592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019" grpId="0" autoUpdateAnimBg="0"/>
      <p:bldP spid="592020" grpId="0" build="p" autoUpdateAnimBg="0"/>
      <p:bldP spid="592021" grpId="0" animBg="1"/>
      <p:bldP spid="592183" grpId="0" animBg="1"/>
      <p:bldP spid="592184" grpId="0" animBg="1"/>
      <p:bldP spid="592185" grpId="0" animBg="1"/>
      <p:bldP spid="592186" grpId="0" animBg="1"/>
      <p:bldP spid="592187" grpId="0" animBg="1"/>
      <p:bldP spid="592188" grpId="0" animBg="1"/>
      <p:bldP spid="592189" grpId="0" animBg="1"/>
      <p:bldP spid="592190" grpId="0" animBg="1"/>
      <p:bldP spid="592191" grpId="0" animBg="1"/>
      <p:bldP spid="592192" grpId="0" animBg="1"/>
      <p:bldP spid="592193" grpId="0" animBg="1"/>
      <p:bldP spid="592194" grpId="0" animBg="1"/>
      <p:bldP spid="592195" grpId="0" animBg="1"/>
      <p:bldP spid="592196" grpId="0" animBg="1"/>
      <p:bldP spid="59219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71292DA-EE55-D648-B6C7-19FCBBFE4C2B}"/>
              </a:ext>
            </a:extLst>
          </p:cNvPr>
          <p:cNvSpPr>
            <a:spLocks noGrp="1" noChangeArrowheads="1"/>
          </p:cNvSpPr>
          <p:nvPr>
            <p:ph type="title" idx="4294967295"/>
          </p:nvPr>
        </p:nvSpPr>
        <p:spPr/>
        <p:txBody>
          <a:bodyPr/>
          <a:lstStyle/>
          <a:p>
            <a:r>
              <a:rPr lang="en-US" altLang="en-CN"/>
              <a:t>Line Drawing algorithm </a:t>
            </a:r>
            <a:endParaRPr lang="en-US" altLang="en-CN" sz="1800"/>
          </a:p>
        </p:txBody>
      </p:sp>
      <p:grpSp>
        <p:nvGrpSpPr>
          <p:cNvPr id="2" name="Group 3">
            <a:extLst>
              <a:ext uri="{FF2B5EF4-FFF2-40B4-BE49-F238E27FC236}">
                <a16:creationId xmlns:a16="http://schemas.microsoft.com/office/drawing/2014/main" id="{B55E6B4D-A991-434B-9C86-F2023170798C}"/>
              </a:ext>
            </a:extLst>
          </p:cNvPr>
          <p:cNvGrpSpPr>
            <a:grpSpLocks/>
          </p:cNvGrpSpPr>
          <p:nvPr/>
        </p:nvGrpSpPr>
        <p:grpSpPr bwMode="auto">
          <a:xfrm>
            <a:off x="1752601" y="762001"/>
            <a:ext cx="4511675" cy="2936875"/>
            <a:chOff x="144" y="480"/>
            <a:chExt cx="2842" cy="1850"/>
          </a:xfrm>
        </p:grpSpPr>
        <p:pic>
          <p:nvPicPr>
            <p:cNvPr id="28688" name="Picture 4" descr="Bouquet">
              <a:extLst>
                <a:ext uri="{FF2B5EF4-FFF2-40B4-BE49-F238E27FC236}">
                  <a16:creationId xmlns:a16="http://schemas.microsoft.com/office/drawing/2014/main" id="{2F672FFA-CFAC-354D-8329-8CDB01325B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4" y="480"/>
              <a:ext cx="2757"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9" name="Rectangle 5">
              <a:extLst>
                <a:ext uri="{FF2B5EF4-FFF2-40B4-BE49-F238E27FC236}">
                  <a16:creationId xmlns:a16="http://schemas.microsoft.com/office/drawing/2014/main" id="{B02F3444-ABA9-D74B-8DBB-08D69B3AE81F}"/>
                </a:ext>
              </a:extLst>
            </p:cNvPr>
            <p:cNvSpPr>
              <a:spLocks noChangeArrowheads="1"/>
            </p:cNvSpPr>
            <p:nvPr/>
          </p:nvSpPr>
          <p:spPr bwMode="auto">
            <a:xfrm>
              <a:off x="2870" y="2039"/>
              <a:ext cx="116" cy="2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pic>
        <p:nvPicPr>
          <p:cNvPr id="544774" name="Picture 6" descr="Bouquet">
            <a:extLst>
              <a:ext uri="{FF2B5EF4-FFF2-40B4-BE49-F238E27FC236}">
                <a16:creationId xmlns:a16="http://schemas.microsoft.com/office/drawing/2014/main" id="{29648CFF-BBC5-7441-954E-39D4DABD8F3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762000"/>
            <a:ext cx="4495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 name="Group 23">
            <a:extLst>
              <a:ext uri="{FF2B5EF4-FFF2-40B4-BE49-F238E27FC236}">
                <a16:creationId xmlns:a16="http://schemas.microsoft.com/office/drawing/2014/main" id="{15864179-2AFA-2C47-9B4F-5729E1408A72}"/>
              </a:ext>
            </a:extLst>
          </p:cNvPr>
          <p:cNvGrpSpPr>
            <a:grpSpLocks/>
          </p:cNvGrpSpPr>
          <p:nvPr/>
        </p:nvGrpSpPr>
        <p:grpSpPr bwMode="auto">
          <a:xfrm>
            <a:off x="1703388" y="4003675"/>
            <a:ext cx="4176712" cy="2305050"/>
            <a:chOff x="113" y="2522"/>
            <a:chExt cx="2631" cy="1452"/>
          </a:xfrm>
        </p:grpSpPr>
        <p:sp>
          <p:nvSpPr>
            <p:cNvPr id="28686" name="Rectangle 16">
              <a:extLst>
                <a:ext uri="{FF2B5EF4-FFF2-40B4-BE49-F238E27FC236}">
                  <a16:creationId xmlns:a16="http://schemas.microsoft.com/office/drawing/2014/main" id="{26D30920-54A5-0D4C-8EBF-F656A3D3626A}"/>
                </a:ext>
              </a:extLst>
            </p:cNvPr>
            <p:cNvSpPr>
              <a:spLocks noChangeArrowheads="1"/>
            </p:cNvSpPr>
            <p:nvPr/>
          </p:nvSpPr>
          <p:spPr bwMode="auto">
            <a:xfrm>
              <a:off x="295" y="2522"/>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7" name="Rectangle 17">
              <a:extLst>
                <a:ext uri="{FF2B5EF4-FFF2-40B4-BE49-F238E27FC236}">
                  <a16:creationId xmlns:a16="http://schemas.microsoft.com/office/drawing/2014/main" id="{BB3A6A64-B51C-5A41-B137-F2617064548B}"/>
                </a:ext>
              </a:extLst>
            </p:cNvPr>
            <p:cNvSpPr>
              <a:spLocks noChangeArrowheads="1"/>
            </p:cNvSpPr>
            <p:nvPr/>
          </p:nvSpPr>
          <p:spPr bwMode="auto">
            <a:xfrm>
              <a:off x="113"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r>
                <a:rPr lang="en-US" altLang="en-CN" sz="1400">
                  <a:solidFill>
                    <a:srgbClr val="000099"/>
                  </a:solidFill>
                  <a:latin typeface="Comic Sans MS" panose="030F0902030302020204" pitchFamily="66" charset="0"/>
                </a:rPr>
                <a:t>decide if you want to go right, or up</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you decide to go right,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4" name="Group 24">
            <a:extLst>
              <a:ext uri="{FF2B5EF4-FFF2-40B4-BE49-F238E27FC236}">
                <a16:creationId xmlns:a16="http://schemas.microsoft.com/office/drawing/2014/main" id="{7A7076CB-45C2-8144-B6B4-313E45665B52}"/>
              </a:ext>
            </a:extLst>
          </p:cNvPr>
          <p:cNvGrpSpPr>
            <a:grpSpLocks/>
          </p:cNvGrpSpPr>
          <p:nvPr/>
        </p:nvGrpSpPr>
        <p:grpSpPr bwMode="auto">
          <a:xfrm>
            <a:off x="6096000" y="4003675"/>
            <a:ext cx="3816350" cy="2305050"/>
            <a:chOff x="2880" y="2522"/>
            <a:chExt cx="2404" cy="1452"/>
          </a:xfrm>
        </p:grpSpPr>
        <p:sp>
          <p:nvSpPr>
            <p:cNvPr id="28683" name="Rectangle 13">
              <a:extLst>
                <a:ext uri="{FF2B5EF4-FFF2-40B4-BE49-F238E27FC236}">
                  <a16:creationId xmlns:a16="http://schemas.microsoft.com/office/drawing/2014/main" id="{F74B3BD6-A85D-8540-8FD7-CC82188DC979}"/>
                </a:ext>
              </a:extLst>
            </p:cNvPr>
            <p:cNvSpPr>
              <a:spLocks noChangeArrowheads="1"/>
            </p:cNvSpPr>
            <p:nvPr/>
          </p:nvSpPr>
          <p:spPr bwMode="auto">
            <a:xfrm>
              <a:off x="3288" y="2522"/>
              <a:ext cx="1996"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4" name="Rectangle 14">
              <a:extLst>
                <a:ext uri="{FF2B5EF4-FFF2-40B4-BE49-F238E27FC236}">
                  <a16:creationId xmlns:a16="http://schemas.microsoft.com/office/drawing/2014/main" id="{DB39890A-A12F-A945-B36E-C5C8C80A7116}"/>
                </a:ext>
              </a:extLst>
            </p:cNvPr>
            <p:cNvSpPr>
              <a:spLocks noChangeArrowheads="1"/>
            </p:cNvSpPr>
            <p:nvPr/>
          </p:nvSpPr>
          <p:spPr bwMode="auto">
            <a:xfrm>
              <a:off x="3334" y="2569"/>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b/a &gt; dy/dx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8685" name="AutoShape 22">
              <a:extLst>
                <a:ext uri="{FF2B5EF4-FFF2-40B4-BE49-F238E27FC236}">
                  <a16:creationId xmlns:a16="http://schemas.microsoft.com/office/drawing/2014/main" id="{7BD2ED17-850F-204D-B015-63653BF692DC}"/>
                </a:ext>
              </a:extLst>
            </p:cNvPr>
            <p:cNvSpPr>
              <a:spLocks noChangeArrowheads="1"/>
            </p:cNvSpPr>
            <p:nvPr/>
          </p:nvSpPr>
          <p:spPr bwMode="auto">
            <a:xfrm>
              <a:off x="2880" y="2801"/>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28679" name="Group 5">
            <a:extLst>
              <a:ext uri="{FF2B5EF4-FFF2-40B4-BE49-F238E27FC236}">
                <a16:creationId xmlns:a16="http://schemas.microsoft.com/office/drawing/2014/main" id="{3076BDA0-013B-A24B-8A0A-83782D6323AA}"/>
              </a:ext>
            </a:extLst>
          </p:cNvPr>
          <p:cNvGrpSpPr>
            <a:grpSpLocks/>
          </p:cNvGrpSpPr>
          <p:nvPr/>
        </p:nvGrpSpPr>
        <p:grpSpPr bwMode="auto">
          <a:xfrm>
            <a:off x="6056313" y="5257801"/>
            <a:ext cx="2014245" cy="836613"/>
            <a:chOff x="4532312" y="5257799"/>
            <a:chExt cx="2014246" cy="836613"/>
          </a:xfrm>
        </p:grpSpPr>
        <p:sp>
          <p:nvSpPr>
            <p:cNvPr id="28680" name="Rectangle 31">
              <a:extLst>
                <a:ext uri="{FF2B5EF4-FFF2-40B4-BE49-F238E27FC236}">
                  <a16:creationId xmlns:a16="http://schemas.microsoft.com/office/drawing/2014/main" id="{00BFBA06-9C76-7242-AA63-43FEE5A721EA}"/>
                </a:ext>
              </a:extLst>
            </p:cNvPr>
            <p:cNvSpPr>
              <a:spLocks noChangeArrowheads="1"/>
            </p:cNvSpPr>
            <p:nvPr/>
          </p:nvSpPr>
          <p:spPr bwMode="auto">
            <a:xfrm>
              <a:off x="4532312" y="5257799"/>
              <a:ext cx="6492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2000" b="1">
                  <a:solidFill>
                    <a:srgbClr val="FF3300"/>
                  </a:solidFill>
                </a:rPr>
                <a:t>Oy</a:t>
              </a:r>
              <a:br>
                <a:rPr lang="en-US" altLang="en-CN" sz="2000" b="1">
                  <a:solidFill>
                    <a:srgbClr val="FF3300"/>
                  </a:solidFill>
                </a:rPr>
              </a:br>
              <a:r>
                <a:rPr lang="en-US" altLang="en-CN" sz="2000" b="1">
                  <a:solidFill>
                    <a:srgbClr val="FF3300"/>
                  </a:solidFill>
                </a:rPr>
                <a:t>Vey</a:t>
              </a:r>
            </a:p>
          </p:txBody>
        </p:sp>
        <p:sp>
          <p:nvSpPr>
            <p:cNvPr id="28681" name="Line 32">
              <a:extLst>
                <a:ext uri="{FF2B5EF4-FFF2-40B4-BE49-F238E27FC236}">
                  <a16:creationId xmlns:a16="http://schemas.microsoft.com/office/drawing/2014/main" id="{D44043FD-3442-124E-BCFA-DB732C8516BB}"/>
                </a:ext>
              </a:extLst>
            </p:cNvPr>
            <p:cNvSpPr>
              <a:spLocks noChangeShapeType="1"/>
            </p:cNvSpPr>
            <p:nvPr/>
          </p:nvSpPr>
          <p:spPr bwMode="auto">
            <a:xfrm>
              <a:off x="5029199" y="5602288"/>
              <a:ext cx="587375" cy="0"/>
            </a:xfrm>
            <a:prstGeom prst="line">
              <a:avLst/>
            </a:prstGeom>
            <a:noFill/>
            <a:ln w="50800">
              <a:solidFill>
                <a:srgbClr val="FC012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8682" name="Oval 33" descr="Bouquet">
              <a:extLst>
                <a:ext uri="{FF2B5EF4-FFF2-40B4-BE49-F238E27FC236}">
                  <a16:creationId xmlns:a16="http://schemas.microsoft.com/office/drawing/2014/main" id="{D87F44D8-4842-114F-9415-80F788D5EF79}"/>
                </a:ext>
              </a:extLst>
            </p:cNvPr>
            <p:cNvSpPr>
              <a:spLocks noChangeArrowheads="1"/>
            </p:cNvSpPr>
            <p:nvPr/>
          </p:nvSpPr>
          <p:spPr bwMode="auto">
            <a:xfrm>
              <a:off x="6286792" y="5277694"/>
              <a:ext cx="259766" cy="649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Tree>
    <p:extLst>
      <p:ext uri="{BB962C8B-B14F-4D97-AF65-F5344CB8AC3E}">
        <p14:creationId xmlns:p14="http://schemas.microsoft.com/office/powerpoint/2010/main" val="1555398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47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0F6FB20-D5D9-5744-BAEE-AB5BCD4589F2}"/>
              </a:ext>
            </a:extLst>
          </p:cNvPr>
          <p:cNvSpPr>
            <a:spLocks noGrp="1" noChangeArrowheads="1"/>
          </p:cNvSpPr>
          <p:nvPr>
            <p:ph type="title" idx="4294967295"/>
          </p:nvPr>
        </p:nvSpPr>
        <p:spPr/>
        <p:txBody>
          <a:bodyPr/>
          <a:lstStyle/>
          <a:p>
            <a:r>
              <a:rPr lang="en-US" altLang="en-CN"/>
              <a:t>Line Drawing algorithm, </a:t>
            </a:r>
            <a:r>
              <a:rPr lang="en-US" altLang="en-CN" u="sng"/>
              <a:t>optimized</a:t>
            </a:r>
          </a:p>
        </p:txBody>
      </p:sp>
      <p:sp>
        <p:nvSpPr>
          <p:cNvPr id="575491" name="Rectangle 3">
            <a:extLst>
              <a:ext uri="{FF2B5EF4-FFF2-40B4-BE49-F238E27FC236}">
                <a16:creationId xmlns:a16="http://schemas.microsoft.com/office/drawing/2014/main" id="{2A73CD57-B57C-9043-B9CA-D45EE9AF6DD3}"/>
              </a:ext>
            </a:extLst>
          </p:cNvPr>
          <p:cNvSpPr>
            <a:spLocks noChangeArrowheads="1"/>
          </p:cNvSpPr>
          <p:nvPr/>
        </p:nvSpPr>
        <p:spPr bwMode="auto">
          <a:xfrm>
            <a:off x="5951539" y="386080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dirty="0">
                <a:solidFill>
                  <a:srgbClr val="000099"/>
                </a:solidFill>
                <a:latin typeface="Comic Sans MS" panose="030F0902030302020204" pitchFamily="66" charset="0"/>
              </a:rPr>
              <a:t>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&lt; b*dx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Define </a:t>
            </a:r>
            <a:r>
              <a:rPr lang="en-US" altLang="en-CN" sz="1400" dirty="0">
                <a:solidFill>
                  <a:srgbClr val="000099"/>
                </a:solidFill>
                <a:latin typeface="Comic Sans MS" panose="030F0902030302020204" pitchFamily="66" charset="0"/>
              </a:rPr>
              <a:t>diff = 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 b*dx</a:t>
            </a:r>
          </a:p>
          <a:p>
            <a:pPr eaLnBrk="0" fontAlgn="base" hangingPunct="0">
              <a:spcBef>
                <a:spcPct val="60000"/>
              </a:spcBef>
              <a:spcAft>
                <a:spcPct val="0"/>
              </a:spcAft>
              <a:buClr>
                <a:srgbClr val="006600"/>
              </a:buClr>
              <a:buSzPct val="85000"/>
            </a:pPr>
            <a:r>
              <a:rPr lang="en-US" altLang="en-CN" sz="1400" u="sng" dirty="0">
                <a:solidFill>
                  <a:srgbClr val="000000"/>
                </a:solidFill>
                <a:latin typeface="Comic Sans MS" panose="030F0902030302020204" pitchFamily="66" charset="0"/>
              </a:rPr>
              <a:t>Let’s take a close look </a:t>
            </a:r>
            <a:r>
              <a:rPr lang="en-US" altLang="en-CN" sz="1400" dirty="0">
                <a:solidFill>
                  <a:srgbClr val="000000"/>
                </a:solidFill>
                <a:latin typeface="Comic Sans MS" panose="030F0902030302020204" pitchFamily="66" charset="0"/>
              </a:rPr>
              <a:t>at this </a:t>
            </a:r>
            <a:r>
              <a:rPr lang="en-US" altLang="en-CN" sz="1400" dirty="0">
                <a:solidFill>
                  <a:srgbClr val="000099"/>
                </a:solidFill>
                <a:latin typeface="Comic Sans MS" panose="030F0902030302020204" pitchFamily="66" charset="0"/>
              </a:rPr>
              <a:t>diff</a:t>
            </a:r>
            <a:r>
              <a:rPr lang="en-US" altLang="en-CN" sz="14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99"/>
                </a:solidFill>
                <a:latin typeface="Comic Sans MS" panose="030F0902030302020204" pitchFamily="66" charset="0"/>
              </a:rPr>
              <a:t>    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t>
            </a:r>
            <a:r>
              <a:rPr lang="en-US" altLang="en-CN" sz="1400" dirty="0" err="1">
                <a:solidFill>
                  <a:srgbClr val="000000"/>
                </a:solidFill>
                <a:latin typeface="Comic Sans MS" panose="030F0902030302020204" pitchFamily="66" charset="0"/>
              </a:rPr>
              <a:t>a,b</a:t>
            </a:r>
            <a:r>
              <a:rPr lang="en-US" altLang="en-CN" sz="1400" dirty="0">
                <a:solidFill>
                  <a:srgbClr val="000000"/>
                </a:solidFill>
                <a:latin typeface="Comic Sans MS" panose="030F0902030302020204" pitchFamily="66" charset="0"/>
              </a:rPr>
              <a:t>)=(0,0), </a:t>
            </a:r>
            <a:r>
              <a:rPr lang="en-US" altLang="en-CN" sz="1400" dirty="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a=a+1, </a:t>
            </a:r>
            <a:r>
              <a:rPr lang="en-US" altLang="en-CN" sz="1400" dirty="0">
                <a:solidFill>
                  <a:srgbClr val="000099"/>
                </a:solidFill>
                <a:latin typeface="Comic Sans MS" panose="030F0902030302020204" pitchFamily="66" charset="0"/>
              </a:rPr>
              <a:t>diff goes up by </a:t>
            </a:r>
            <a:r>
              <a:rPr lang="en-US" altLang="en-CN" sz="1400" dirty="0" err="1">
                <a:solidFill>
                  <a:srgbClr val="000099"/>
                </a:solidFill>
                <a:latin typeface="Comic Sans MS" panose="030F0902030302020204" pitchFamily="66" charset="0"/>
              </a:rPr>
              <a:t>dy</a:t>
            </a:r>
            <a:endParaRPr lang="en-US" altLang="en-CN" sz="1400" dirty="0">
              <a:solidFill>
                <a:srgbClr val="000099"/>
              </a:solidFill>
              <a:latin typeface="Comic Sans MS" panose="030F0902030302020204" pitchFamily="66" charset="0"/>
            </a:endParaRP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b=b+1, </a:t>
            </a:r>
            <a:r>
              <a:rPr lang="en-US" altLang="en-CN" sz="1400" dirty="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       </a:t>
            </a:r>
          </a:p>
        </p:txBody>
      </p:sp>
      <p:grpSp>
        <p:nvGrpSpPr>
          <p:cNvPr id="2" name="Group 4">
            <a:extLst>
              <a:ext uri="{FF2B5EF4-FFF2-40B4-BE49-F238E27FC236}">
                <a16:creationId xmlns:a16="http://schemas.microsoft.com/office/drawing/2014/main" id="{E7AF59B6-DD30-A343-BD1C-BE8E29EE86B0}"/>
              </a:ext>
            </a:extLst>
          </p:cNvPr>
          <p:cNvGrpSpPr>
            <a:grpSpLocks/>
          </p:cNvGrpSpPr>
          <p:nvPr/>
        </p:nvGrpSpPr>
        <p:grpSpPr bwMode="auto">
          <a:xfrm>
            <a:off x="1992313" y="908050"/>
            <a:ext cx="3168650" cy="2159000"/>
            <a:chOff x="2971" y="618"/>
            <a:chExt cx="1996" cy="1360"/>
          </a:xfrm>
        </p:grpSpPr>
        <p:sp>
          <p:nvSpPr>
            <p:cNvPr id="29707" name="Rectangle 5">
              <a:extLst>
                <a:ext uri="{FF2B5EF4-FFF2-40B4-BE49-F238E27FC236}">
                  <a16:creationId xmlns:a16="http://schemas.microsoft.com/office/drawing/2014/main" id="{B940F610-B26C-2342-BE96-4481A373FF45}"/>
                </a:ext>
              </a:extLst>
            </p:cNvPr>
            <p:cNvSpPr>
              <a:spLocks noChangeArrowheads="1"/>
            </p:cNvSpPr>
            <p:nvPr/>
          </p:nvSpPr>
          <p:spPr bwMode="auto">
            <a:xfrm>
              <a:off x="2971" y="618"/>
              <a:ext cx="1996" cy="131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8" name="Rectangle 6">
              <a:extLst>
                <a:ext uri="{FF2B5EF4-FFF2-40B4-BE49-F238E27FC236}">
                  <a16:creationId xmlns:a16="http://schemas.microsoft.com/office/drawing/2014/main" id="{1977C479-75B8-244E-8C7A-F0732FA542BE}"/>
                </a:ext>
              </a:extLst>
            </p:cNvPr>
            <p:cNvSpPr>
              <a:spLocks noChangeArrowheads="1"/>
            </p:cNvSpPr>
            <p:nvPr/>
          </p:nvSpPr>
          <p:spPr bwMode="auto">
            <a:xfrm>
              <a:off x="3017" y="708"/>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a:t>
              </a:r>
              <a:r>
                <a:rPr lang="en-US" altLang="en-CN" sz="1400">
                  <a:solidFill>
                    <a:srgbClr val="000000"/>
                  </a:solidFill>
                  <a:latin typeface="Comic Sans MS" panose="030F0902030302020204" pitchFamily="66" charset="0"/>
                </a:rPr>
                <a:t>if </a:t>
              </a: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7">
            <a:extLst>
              <a:ext uri="{FF2B5EF4-FFF2-40B4-BE49-F238E27FC236}">
                <a16:creationId xmlns:a16="http://schemas.microsoft.com/office/drawing/2014/main" id="{F767F204-DEA2-AB43-8647-1267DCF292AD}"/>
              </a:ext>
            </a:extLst>
          </p:cNvPr>
          <p:cNvGrpSpPr>
            <a:grpSpLocks/>
          </p:cNvGrpSpPr>
          <p:nvPr/>
        </p:nvGrpSpPr>
        <p:grpSpPr bwMode="auto">
          <a:xfrm>
            <a:off x="1703388" y="3213101"/>
            <a:ext cx="4032250" cy="2879725"/>
            <a:chOff x="2835" y="2115"/>
            <a:chExt cx="2540" cy="1814"/>
          </a:xfrm>
        </p:grpSpPr>
        <p:grpSp>
          <p:nvGrpSpPr>
            <p:cNvPr id="29703" name="Group 8">
              <a:extLst>
                <a:ext uri="{FF2B5EF4-FFF2-40B4-BE49-F238E27FC236}">
                  <a16:creationId xmlns:a16="http://schemas.microsoft.com/office/drawing/2014/main" id="{73046916-D477-AC45-9FFD-00C5AF1B6C38}"/>
                </a:ext>
              </a:extLst>
            </p:cNvPr>
            <p:cNvGrpSpPr>
              <a:grpSpLocks/>
            </p:cNvGrpSpPr>
            <p:nvPr/>
          </p:nvGrpSpPr>
          <p:grpSpPr bwMode="auto">
            <a:xfrm>
              <a:off x="2835" y="2568"/>
              <a:ext cx="2540" cy="1361"/>
              <a:chOff x="2835" y="2568"/>
              <a:chExt cx="2540" cy="1361"/>
            </a:xfrm>
          </p:grpSpPr>
          <p:sp>
            <p:nvSpPr>
              <p:cNvPr id="29705" name="Rectangle 9">
                <a:extLst>
                  <a:ext uri="{FF2B5EF4-FFF2-40B4-BE49-F238E27FC236}">
                    <a16:creationId xmlns:a16="http://schemas.microsoft.com/office/drawing/2014/main" id="{2CEE51B3-F092-A045-8646-CC50BCCC063C}"/>
                  </a:ext>
                </a:extLst>
              </p:cNvPr>
              <p:cNvSpPr>
                <a:spLocks noChangeArrowheads="1"/>
              </p:cNvSpPr>
              <p:nvPr/>
            </p:nvSpPr>
            <p:spPr bwMode="auto">
              <a:xfrm>
                <a:off x="3016" y="2568"/>
                <a:ext cx="2359" cy="1361"/>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6" name="Rectangle 10">
                <a:extLst>
                  <a:ext uri="{FF2B5EF4-FFF2-40B4-BE49-F238E27FC236}">
                    <a16:creationId xmlns:a16="http://schemas.microsoft.com/office/drawing/2014/main" id="{8BD60D5D-274F-1B43-9321-1A9F0EC6717F}"/>
                  </a:ext>
                </a:extLst>
              </p:cNvPr>
              <p:cNvSpPr>
                <a:spLocks noChangeArrowheads="1"/>
              </p:cNvSpPr>
              <p:nvPr/>
            </p:nvSpPr>
            <p:spPr bwMode="auto">
              <a:xfrm>
                <a:off x="2835" y="2659"/>
                <a:ext cx="2540"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  diff = 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diff &lt; 0 set a=a+1,  diff = diff + dx</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 diff = diff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
          <p:nvSpPr>
            <p:cNvPr id="29704" name="AutoShape 11">
              <a:extLst>
                <a:ext uri="{FF2B5EF4-FFF2-40B4-BE49-F238E27FC236}">
                  <a16:creationId xmlns:a16="http://schemas.microsoft.com/office/drawing/2014/main" id="{3A5665D4-2651-2A44-8411-C803F06D41F0}"/>
                </a:ext>
              </a:extLst>
            </p:cNvPr>
            <p:cNvSpPr>
              <a:spLocks noChangeArrowheads="1"/>
            </p:cNvSpPr>
            <p:nvPr/>
          </p:nvSpPr>
          <p:spPr bwMode="auto">
            <a:xfrm rot="5400000">
              <a:off x="3832" y="1985"/>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75503" name="Rectangle 15">
            <a:extLst>
              <a:ext uri="{FF2B5EF4-FFF2-40B4-BE49-F238E27FC236}">
                <a16:creationId xmlns:a16="http://schemas.microsoft.com/office/drawing/2014/main" id="{AB9992C8-E1B8-AA47-B5EF-21A7BC46006F}"/>
              </a:ext>
            </a:extLst>
          </p:cNvPr>
          <p:cNvSpPr>
            <a:spLocks noGrp="1" noChangeArrowheads="1"/>
          </p:cNvSpPr>
          <p:nvPr>
            <p:ph type="body" idx="4294967295"/>
          </p:nvPr>
        </p:nvSpPr>
        <p:spPr>
          <a:xfrm>
            <a:off x="5767388" y="908050"/>
            <a:ext cx="4578350" cy="2089150"/>
          </a:xfrm>
          <a:noFill/>
        </p:spPr>
        <p:txBody>
          <a:bodyPr/>
          <a:lstStyle/>
          <a:p>
            <a:pPr>
              <a:lnSpc>
                <a:spcPct val="90000"/>
              </a:lnSpc>
              <a:buFont typeface="Wingdings" pitchFamily="2" charset="2"/>
              <a:buNone/>
            </a:pPr>
            <a:r>
              <a:rPr lang="en-US" altLang="en-CN" sz="1600" u="sng"/>
              <a:t>Motivation</a:t>
            </a:r>
          </a:p>
          <a:p>
            <a:pPr>
              <a:lnSpc>
                <a:spcPct val="90000"/>
              </a:lnSpc>
            </a:pPr>
            <a:r>
              <a:rPr lang="en-US" altLang="en-CN" sz="1600"/>
              <a:t>When you draw polygons, e.g. in animation or video, you need to draw millions of lines</a:t>
            </a:r>
          </a:p>
          <a:p>
            <a:pPr>
              <a:lnSpc>
                <a:spcPct val="90000"/>
              </a:lnSpc>
            </a:pPr>
            <a:r>
              <a:rPr lang="en-US" altLang="en-CN" sz="1600"/>
              <a:t>Therefore, drawLine must be ultra fast</a:t>
            </a:r>
          </a:p>
          <a:p>
            <a:pPr>
              <a:lnSpc>
                <a:spcPct val="90000"/>
              </a:lnSpc>
            </a:pPr>
            <a:r>
              <a:rPr lang="en-US" altLang="en-CN" sz="1600"/>
              <a:t>Division is a very slow operation</a:t>
            </a:r>
          </a:p>
          <a:p>
            <a:pPr>
              <a:lnSpc>
                <a:spcPct val="90000"/>
              </a:lnSpc>
            </a:pPr>
            <a:r>
              <a:rPr lang="en-US" altLang="en-CN" sz="1600"/>
              <a:t>Addition is ultra fast (hardware based) </a:t>
            </a:r>
          </a:p>
        </p:txBody>
      </p:sp>
    </p:spTree>
    <p:extLst>
      <p:ext uri="{BB962C8B-B14F-4D97-AF65-F5344CB8AC3E}">
        <p14:creationId xmlns:p14="http://schemas.microsoft.com/office/powerpoint/2010/main" val="1098115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550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550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55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550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550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5491">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5491">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75491">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75491">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75491">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75491">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75491">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75491">
                                            <p:txEl>
                                              <p:pRg st="7" end="7"/>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autoUpdateAnimBg="0"/>
      <p:bldP spid="575503"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The </a:t>
            </a:r>
            <a:r>
              <a:rPr lang="en-US" b="1" i="1" dirty="0"/>
              <a:t>inequality</a:t>
            </a:r>
            <a:r>
              <a:rPr lang="en-US" dirty="0"/>
              <a:t> (</a:t>
            </a:r>
            <a:r>
              <a:rPr lang="en-US" b="1" i="1" dirty="0"/>
              <a:t>ordering</a:t>
            </a:r>
            <a:r>
              <a:rPr lang="en-US" dirty="0"/>
              <a:t>) operator makes all the ”computation”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83</a:t>
            </a:fld>
            <a:endParaRPr lang="en" kern="0" dirty="0">
              <a:solidFill>
                <a:srgbClr val="595959"/>
              </a:solidFill>
              <a:latin typeface="Arial"/>
              <a:cs typeface="Arial"/>
              <a:sym typeface="Arial"/>
            </a:endParaRPr>
          </a:p>
        </p:txBody>
      </p:sp>
      <p:sp>
        <p:nvSpPr>
          <p:cNvPr id="6" name="TextBox 5">
            <a:extLst>
              <a:ext uri="{FF2B5EF4-FFF2-40B4-BE49-F238E27FC236}">
                <a16:creationId xmlns:a16="http://schemas.microsoft.com/office/drawing/2014/main" id="{84672CCE-6B3A-B44B-A1F8-42515CEE1D13}"/>
              </a:ext>
            </a:extLst>
          </p:cNvPr>
          <p:cNvSpPr txBox="1"/>
          <p:nvPr/>
        </p:nvSpPr>
        <p:spPr>
          <a:xfrm>
            <a:off x="1999577" y="6217621"/>
            <a:ext cx="809228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Excerpts from Wikipedia: </a:t>
            </a:r>
            <a:r>
              <a:rPr lang="en-TW" sz="1867" kern="0" dirty="0">
                <a:solidFill>
                  <a:srgbClr val="000000"/>
                </a:solidFill>
                <a:latin typeface="Arial"/>
                <a:cs typeface="Arial"/>
                <a:sym typeface="Arial"/>
                <a:hlinkClick r:id="rId2"/>
              </a:rPr>
              <a:t>Relational Operators </a:t>
            </a:r>
            <a:r>
              <a:rPr lang="en-TW" sz="1867" kern="0" dirty="0">
                <a:solidFill>
                  <a:srgbClr val="000000"/>
                </a:solidFill>
                <a:latin typeface="Arial"/>
                <a:cs typeface="Arial"/>
                <a:sym typeface="Arial"/>
              </a:rPr>
              <a:t>in Programming Languages</a:t>
            </a:r>
          </a:p>
        </p:txBody>
      </p:sp>
      <p:graphicFrame>
        <p:nvGraphicFramePr>
          <p:cNvPr id="5" name="Table 4">
            <a:extLst>
              <a:ext uri="{FF2B5EF4-FFF2-40B4-BE49-F238E27FC236}">
                <a16:creationId xmlns:a16="http://schemas.microsoft.com/office/drawing/2014/main" id="{20127EBA-0C69-8E46-B987-27CBFC827EE6}"/>
              </a:ext>
            </a:extLst>
          </p:cNvPr>
          <p:cNvGraphicFramePr>
            <a:graphicFrameLocks noGrp="1"/>
          </p:cNvGraphicFramePr>
          <p:nvPr/>
        </p:nvGraphicFramePr>
        <p:xfrm>
          <a:off x="3552735" y="1536698"/>
          <a:ext cx="5086529" cy="4554542"/>
        </p:xfrm>
        <a:graphic>
          <a:graphicData uri="http://schemas.openxmlformats.org/drawingml/2006/table">
            <a:tbl>
              <a:tblPr/>
              <a:tblGrid>
                <a:gridCol w="726647">
                  <a:extLst>
                    <a:ext uri="{9D8B030D-6E8A-4147-A177-3AD203B41FA5}">
                      <a16:colId xmlns:a16="http://schemas.microsoft.com/office/drawing/2014/main" val="2672465716"/>
                    </a:ext>
                  </a:extLst>
                </a:gridCol>
                <a:gridCol w="726647">
                  <a:extLst>
                    <a:ext uri="{9D8B030D-6E8A-4147-A177-3AD203B41FA5}">
                      <a16:colId xmlns:a16="http://schemas.microsoft.com/office/drawing/2014/main" val="3685634868"/>
                    </a:ext>
                  </a:extLst>
                </a:gridCol>
                <a:gridCol w="726647">
                  <a:extLst>
                    <a:ext uri="{9D8B030D-6E8A-4147-A177-3AD203B41FA5}">
                      <a16:colId xmlns:a16="http://schemas.microsoft.com/office/drawing/2014/main" val="4281519549"/>
                    </a:ext>
                  </a:extLst>
                </a:gridCol>
                <a:gridCol w="726647">
                  <a:extLst>
                    <a:ext uri="{9D8B030D-6E8A-4147-A177-3AD203B41FA5}">
                      <a16:colId xmlns:a16="http://schemas.microsoft.com/office/drawing/2014/main" val="1747910010"/>
                    </a:ext>
                  </a:extLst>
                </a:gridCol>
                <a:gridCol w="726647">
                  <a:extLst>
                    <a:ext uri="{9D8B030D-6E8A-4147-A177-3AD203B41FA5}">
                      <a16:colId xmlns:a16="http://schemas.microsoft.com/office/drawing/2014/main" val="3105098341"/>
                    </a:ext>
                  </a:extLst>
                </a:gridCol>
                <a:gridCol w="726647">
                  <a:extLst>
                    <a:ext uri="{9D8B030D-6E8A-4147-A177-3AD203B41FA5}">
                      <a16:colId xmlns:a16="http://schemas.microsoft.com/office/drawing/2014/main" val="946983403"/>
                    </a:ext>
                  </a:extLst>
                </a:gridCol>
                <a:gridCol w="726647">
                  <a:extLst>
                    <a:ext uri="{9D8B030D-6E8A-4147-A177-3AD203B41FA5}">
                      <a16:colId xmlns:a16="http://schemas.microsoft.com/office/drawing/2014/main" val="484038471"/>
                    </a:ext>
                  </a:extLst>
                </a:gridCol>
              </a:tblGrid>
              <a:tr h="168348">
                <a:tc gridSpan="7">
                  <a:txBody>
                    <a:bodyPr/>
                    <a:lstStyle/>
                    <a:p>
                      <a:r>
                        <a:rPr lang="en-US" sz="800"/>
                        <a:t>Common relational operators</a:t>
                      </a:r>
                    </a:p>
                  </a:txBody>
                  <a:tcPr marL="40942" marR="40942" marT="20471" marB="20471" anchor="ctr">
                    <a:solidFill>
                      <a:srgbClr val="F8F9FA"/>
                    </a:solidFill>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tc hMerge="1">
                  <a:txBody>
                    <a:bodyPr/>
                    <a:lstStyle/>
                    <a:p>
                      <a:endParaRPr lang="en-TW"/>
                    </a:p>
                  </a:txBody>
                  <a:tcPr/>
                </a:tc>
                <a:extLst>
                  <a:ext uri="{0D108BD9-81ED-4DB2-BD59-A6C34878D82A}">
                    <a16:rowId xmlns:a16="http://schemas.microsoft.com/office/drawing/2014/main" val="1519233830"/>
                  </a:ext>
                </a:extLst>
              </a:tr>
              <a:tr h="295752">
                <a:tc>
                  <a:txBody>
                    <a:bodyPr/>
                    <a:lstStyle/>
                    <a:p>
                      <a:pPr algn="ctr"/>
                      <a:r>
                        <a:rPr lang="en-US" sz="800">
                          <a:effectLst/>
                        </a:rPr>
                        <a:t>Convention</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not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greater than</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less than</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greater than</a:t>
                      </a:r>
                      <a:br>
                        <a:rPr lang="en-US" sz="800" i="1">
                          <a:effectLst/>
                        </a:rPr>
                      </a:br>
                      <a:r>
                        <a:rPr lang="en-US" sz="800" i="1">
                          <a:effectLst/>
                        </a:rPr>
                        <a:t>or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800" i="1">
                          <a:effectLst/>
                        </a:rPr>
                        <a:t>less than</a:t>
                      </a:r>
                      <a:br>
                        <a:rPr lang="en-US" sz="800" i="1">
                          <a:effectLst/>
                        </a:rPr>
                      </a:br>
                      <a:r>
                        <a:rPr lang="en-US" sz="800" i="1">
                          <a:effectLst/>
                        </a:rPr>
                        <a:t>or equal to</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148310054"/>
                  </a:ext>
                </a:extLst>
              </a:tr>
              <a:tr h="168348">
                <a:tc>
                  <a:txBody>
                    <a:bodyPr/>
                    <a:lstStyle/>
                    <a:p>
                      <a:pPr algn="ctr"/>
                      <a:r>
                        <a:rPr lang="en-US" sz="800">
                          <a:effectLst/>
                        </a:rPr>
                        <a:t>In print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3980297"/>
                  </a:ext>
                </a:extLst>
              </a:tr>
              <a:tr h="295752">
                <a:tc>
                  <a:txBody>
                    <a:bodyPr/>
                    <a:lstStyle/>
                    <a:p>
                      <a:pPr algn="ctr"/>
                      <a:r>
                        <a:rPr lang="en-US" sz="800" u="none" strike="noStrike">
                          <a:solidFill>
                            <a:srgbClr val="0B0080"/>
                          </a:solidFill>
                          <a:effectLst/>
                          <a:hlinkClick r:id="rId3" tooltip="FORTRAN"/>
                        </a:rPr>
                        <a:t>FORTRAN</a:t>
                      </a:r>
                      <a:r>
                        <a:rPr lang="en-US" sz="800" b="0" i="0" u="none" strike="noStrike" baseline="30000">
                          <a:solidFill>
                            <a:srgbClr val="0B0080"/>
                          </a:solidFill>
                          <a:effectLst/>
                          <a:hlinkClick r:id="rId4"/>
                        </a:rPr>
                        <a:t>[note 1]</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61578126"/>
                  </a:ext>
                </a:extLst>
              </a:tr>
              <a:tr h="168348">
                <a:tc rowSpan="3">
                  <a:txBody>
                    <a:bodyPr/>
                    <a:lstStyle/>
                    <a:p>
                      <a:pPr algn="ctr"/>
                      <a:r>
                        <a:rPr lang="en-US" sz="800" u="none" strike="noStrike">
                          <a:solidFill>
                            <a:srgbClr val="0B0080"/>
                          </a:solidFill>
                          <a:effectLst/>
                          <a:hlinkClick r:id="rId5" tooltip="ALGOL 68"/>
                        </a:rPr>
                        <a:t>ALGOL 68</a:t>
                      </a:r>
                      <a:r>
                        <a:rPr lang="en-US" sz="800" b="0" i="0" u="none" strike="noStrike" baseline="30000">
                          <a:solidFill>
                            <a:srgbClr val="0B0080"/>
                          </a:solidFill>
                          <a:effectLst/>
                          <a:hlinkClick r:id="rId6"/>
                        </a:rPr>
                        <a:t>[note 2]</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09149922"/>
                  </a:ext>
                </a:extLst>
              </a:tr>
              <a:tr h="168348">
                <a:tc vMerge="1">
                  <a:txBody>
                    <a:bodyPr/>
                    <a:lstStyle/>
                    <a:p>
                      <a:endParaRPr lang="en-TW"/>
                    </a:p>
                  </a:txBody>
                  <a:tcPr/>
                </a:tc>
                <a:tc vMerge="1">
                  <a:txBody>
                    <a:bodyPr/>
                    <a:lstStyle/>
                    <a:p>
                      <a:endParaRPr lang="en-TW"/>
                    </a:p>
                  </a:txBody>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TW"/>
                    </a:p>
                  </a:txBody>
                  <a:tcPr/>
                </a:tc>
                <a:tc vMerge="1">
                  <a:txBody>
                    <a:bodyPr/>
                    <a:lstStyle/>
                    <a:p>
                      <a:endParaRPr lang="en-TW"/>
                    </a:p>
                  </a:txBody>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89995740"/>
                  </a:ext>
                </a:extLst>
              </a:tr>
              <a:tr h="168348">
                <a:tc vMerge="1">
                  <a:txBody>
                    <a:bodyPr/>
                    <a:lstStyle/>
                    <a:p>
                      <a:endParaRPr lang="en-TW"/>
                    </a:p>
                  </a:txBody>
                  <a:tcPr/>
                </a:tc>
                <a:tc>
                  <a:txBody>
                    <a:bodyPr/>
                    <a:lstStyle/>
                    <a:p>
                      <a:r>
                        <a:rPr lang="en-US" sz="800" b="1">
                          <a:effectLst/>
                        </a:rPr>
                        <a:t>eq</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ne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lt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le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5036535"/>
                  </a:ext>
                </a:extLst>
              </a:tr>
              <a:tr h="168348">
                <a:tc>
                  <a:txBody>
                    <a:bodyPr/>
                    <a:lstStyle/>
                    <a:p>
                      <a:pPr algn="ctr"/>
                      <a:r>
                        <a:rPr lang="en-US" sz="800" u="none" strike="noStrike">
                          <a:solidFill>
                            <a:srgbClr val="0B0080"/>
                          </a:solidFill>
                          <a:effectLst/>
                          <a:hlinkClick r:id="rId7" tooltip="APL (programming language)"/>
                        </a:rPr>
                        <a:t>APL</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8039378"/>
                  </a:ext>
                </a:extLst>
              </a:tr>
              <a:tr h="295752">
                <a:tc>
                  <a:txBody>
                    <a:bodyPr/>
                    <a:lstStyle/>
                    <a:p>
                      <a:pPr algn="ctr"/>
                      <a:r>
                        <a:rPr lang="en-US" sz="800" u="none" strike="noStrike">
                          <a:solidFill>
                            <a:srgbClr val="0B0080"/>
                          </a:solidFill>
                          <a:effectLst/>
                          <a:hlinkClick r:id="rId8" tooltip="BASIC"/>
                        </a:rPr>
                        <a:t>BASIC</a:t>
                      </a:r>
                      <a:r>
                        <a:rPr lang="en-US" sz="800">
                          <a:effectLst/>
                        </a:rPr>
                        <a:t>, </a:t>
                      </a:r>
                      <a:r>
                        <a:rPr lang="en-US" sz="800" u="none" strike="noStrike">
                          <a:solidFill>
                            <a:srgbClr val="0B0080"/>
                          </a:solidFill>
                          <a:effectLst/>
                          <a:hlinkClick r:id="rId9" tooltip="ML (programming language)"/>
                        </a:rPr>
                        <a:t>ML</a:t>
                      </a:r>
                      <a:r>
                        <a:rPr lang="en-US" sz="800">
                          <a:effectLst/>
                        </a:rPr>
                        <a:t>, </a:t>
                      </a:r>
                      <a:r>
                        <a:rPr lang="en-US" sz="800" u="none" strike="noStrike">
                          <a:solidFill>
                            <a:srgbClr val="0B0080"/>
                          </a:solidFill>
                          <a:effectLst/>
                          <a:hlinkClick r:id="rId10" tooltip="Pascal (programming language)"/>
                        </a:rPr>
                        <a:t>Pascal</a:t>
                      </a:r>
                      <a:r>
                        <a:rPr lang="en-US" sz="800" b="0" i="0" u="none" strike="noStrike" baseline="30000">
                          <a:solidFill>
                            <a:srgbClr val="0B0080"/>
                          </a:solidFill>
                          <a:effectLst/>
                          <a:hlinkClick r:id="rId11"/>
                        </a:rPr>
                        <a:t>[note 3]</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06822922"/>
                  </a:ext>
                </a:extLst>
              </a:tr>
              <a:tr h="168348">
                <a:tc>
                  <a:txBody>
                    <a:bodyPr/>
                    <a:lstStyle/>
                    <a:p>
                      <a:pPr algn="ctr"/>
                      <a:r>
                        <a:rPr lang="en-US" sz="800" u="none" strike="noStrike">
                          <a:solidFill>
                            <a:srgbClr val="0B0080"/>
                          </a:solidFill>
                          <a:effectLst/>
                          <a:hlinkClick r:id="rId12" tooltip="MUMPS"/>
                        </a:rPr>
                        <a:t>MUMPS</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13464311"/>
                  </a:ext>
                </a:extLst>
              </a:tr>
              <a:tr h="168348">
                <a:tc>
                  <a:txBody>
                    <a:bodyPr/>
                    <a:lstStyle/>
                    <a:p>
                      <a:pPr algn="ctr"/>
                      <a:r>
                        <a:rPr lang="en-US" sz="800" u="none" strike="noStrike">
                          <a:solidFill>
                            <a:srgbClr val="0B0080"/>
                          </a:solidFill>
                          <a:effectLst/>
                          <a:hlinkClick r:id="rId13" tooltip="Lua (programming language)"/>
                        </a:rPr>
                        <a:t>Lua</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23458747"/>
                  </a:ext>
                </a:extLst>
              </a:tr>
              <a:tr h="168348">
                <a:tc>
                  <a:txBody>
                    <a:bodyPr/>
                    <a:lstStyle/>
                    <a:p>
                      <a:pPr algn="ctr"/>
                      <a:r>
                        <a:rPr lang="en-US" sz="800" u="none" strike="noStrike">
                          <a:solidFill>
                            <a:srgbClr val="0B0080"/>
                          </a:solidFill>
                          <a:effectLst/>
                          <a:hlinkClick r:id="rId14" tooltip="C (programming language)"/>
                        </a:rPr>
                        <a:t>C-like</a:t>
                      </a:r>
                      <a:r>
                        <a:rPr lang="en-US" sz="800" b="0" i="0" u="none" strike="noStrike" baseline="30000">
                          <a:solidFill>
                            <a:srgbClr val="0B0080"/>
                          </a:solidFill>
                          <a:effectLst/>
                          <a:hlinkClick r:id="rId15"/>
                        </a:rPr>
                        <a:t>[note 4]</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71133526"/>
                  </a:ext>
                </a:extLst>
              </a:tr>
              <a:tr h="168348">
                <a:tc rowSpan="2">
                  <a:txBody>
                    <a:bodyPr/>
                    <a:lstStyle/>
                    <a:p>
                      <a:pPr algn="ctr"/>
                      <a:r>
                        <a:rPr lang="en-US" sz="800" u="none" strike="noStrike">
                          <a:solidFill>
                            <a:srgbClr val="0B0080"/>
                          </a:solidFill>
                          <a:effectLst/>
                          <a:hlinkClick r:id="rId16" tooltip="Erlang (programming language)"/>
                        </a:rPr>
                        <a:t>Erlang</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rowSpan="2">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9279065"/>
                  </a:ext>
                </a:extLst>
              </a:tr>
              <a:tr h="168348">
                <a:tc vMerge="1">
                  <a:txBody>
                    <a:bodyPr/>
                    <a:lstStyle/>
                    <a:p>
                      <a:endParaRPr lang="en-TW"/>
                    </a:p>
                  </a:txBody>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vMerge="1">
                  <a:txBody>
                    <a:bodyPr/>
                    <a:lstStyle/>
                    <a:p>
                      <a:endParaRPr lang="en-TW"/>
                    </a:p>
                  </a:txBody>
                  <a:tcPr/>
                </a:tc>
                <a:tc vMerge="1">
                  <a:txBody>
                    <a:bodyPr/>
                    <a:lstStyle/>
                    <a:p>
                      <a:endParaRPr lang="en-TW"/>
                    </a:p>
                  </a:txBody>
                  <a:tcPr/>
                </a:tc>
                <a:tc vMerge="1">
                  <a:txBody>
                    <a:bodyPr/>
                    <a:lstStyle/>
                    <a:p>
                      <a:endParaRPr lang="en-TW"/>
                    </a:p>
                  </a:txBody>
                  <a:tcPr/>
                </a:tc>
                <a:tc vMerge="1">
                  <a:txBody>
                    <a:bodyPr/>
                    <a:lstStyle/>
                    <a:p>
                      <a:endParaRPr lang="en-TW"/>
                    </a:p>
                  </a:txBody>
                  <a:tcPr/>
                </a:tc>
                <a:extLst>
                  <a:ext uri="{0D108BD9-81ED-4DB2-BD59-A6C34878D82A}">
                    <a16:rowId xmlns:a16="http://schemas.microsoft.com/office/drawing/2014/main" val="2459564080"/>
                  </a:ext>
                </a:extLst>
              </a:tr>
              <a:tr h="423157">
                <a:tc>
                  <a:txBody>
                    <a:bodyPr/>
                    <a:lstStyle/>
                    <a:p>
                      <a:pPr algn="ctr"/>
                      <a:r>
                        <a:rPr lang="en-US" sz="800" u="none" strike="noStrike">
                          <a:solidFill>
                            <a:srgbClr val="0B0080"/>
                          </a:solidFill>
                          <a:effectLst/>
                          <a:hlinkClick r:id="rId17" tooltip="Unix shell"/>
                        </a:rPr>
                        <a:t>Bourne-like</a:t>
                      </a:r>
                      <a:r>
                        <a:rPr lang="en-US" sz="800">
                          <a:effectLst/>
                        </a:rPr>
                        <a:t> </a:t>
                      </a:r>
                      <a:r>
                        <a:rPr lang="en-US" sz="800" u="none" strike="noStrike">
                          <a:solidFill>
                            <a:srgbClr val="0B0080"/>
                          </a:solidFill>
                          <a:effectLst/>
                          <a:hlinkClick r:id="rId18" tooltip="Shell (computing)"/>
                        </a:rPr>
                        <a:t>shells</a:t>
                      </a:r>
                      <a:r>
                        <a:rPr lang="en-US" sz="800" b="0" i="0" u="none" strike="noStrike" baseline="30000">
                          <a:solidFill>
                            <a:srgbClr val="0B0080"/>
                          </a:solidFill>
                          <a:effectLst/>
                          <a:hlinkClick r:id="rId19"/>
                        </a:rPr>
                        <a:t>[note 5]</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b="1">
                          <a:effectLst/>
                        </a:rPr>
                        <a:t>-gt</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81998642"/>
                  </a:ext>
                </a:extLst>
              </a:tr>
              <a:tr h="168348">
                <a:tc>
                  <a:txBody>
                    <a:bodyPr/>
                    <a:lstStyle/>
                    <a:p>
                      <a:pPr algn="ctr"/>
                      <a:r>
                        <a:rPr lang="en-US" sz="800" u="none" strike="noStrike">
                          <a:solidFill>
                            <a:srgbClr val="0B0080"/>
                          </a:solidFill>
                          <a:effectLst/>
                          <a:hlinkClick r:id="rId20" tooltip="Batch file"/>
                        </a:rPr>
                        <a:t>Batch file</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US" sz="800">
                          <a:effectLst/>
                        </a:rPr>
                        <a:t>EQU</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GTR</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LSS</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LEQ</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52369239"/>
                  </a:ext>
                </a:extLst>
              </a:tr>
              <a:tr h="168348">
                <a:tc rowSpan="2">
                  <a:txBody>
                    <a:bodyPr/>
                    <a:lstStyle/>
                    <a:p>
                      <a:pPr algn="ctr"/>
                      <a:r>
                        <a:rPr lang="en-US" sz="800" u="none" strike="noStrike">
                          <a:solidFill>
                            <a:srgbClr val="0B0080"/>
                          </a:solidFill>
                          <a:effectLst/>
                          <a:hlinkClick r:id="rId21" tooltip="MATLAB"/>
                        </a:rPr>
                        <a:t>MATLAB</a:t>
                      </a:r>
                      <a:r>
                        <a:rPr lang="en-US" sz="800" b="0" i="0" u="none" strike="noStrike" baseline="30000">
                          <a:solidFill>
                            <a:srgbClr val="0B0080"/>
                          </a:solidFill>
                          <a:effectLst/>
                          <a:hlinkClick r:id="rId22"/>
                        </a:rPr>
                        <a:t>[note 6]</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26492142"/>
                  </a:ext>
                </a:extLst>
              </a:tr>
              <a:tr h="168348">
                <a:tc vMerge="1">
                  <a:txBody>
                    <a:bodyPr/>
                    <a:lstStyle/>
                    <a:p>
                      <a:endParaRPr lang="en-TW"/>
                    </a:p>
                  </a:txBody>
                  <a:tcPr/>
                </a:tc>
                <a:tc>
                  <a:txBody>
                    <a:bodyPr/>
                    <a:lstStyle/>
                    <a:p>
                      <a:r>
                        <a:rPr lang="en-US" sz="800">
                          <a:effectLst/>
                        </a:rPr>
                        <a:t>eq(x,y)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ne(x,y)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gt(x,y)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lt(x,y)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85178690"/>
                  </a:ext>
                </a:extLst>
              </a:tr>
              <a:tr h="423157">
                <a:tc>
                  <a:txBody>
                    <a:bodyPr/>
                    <a:lstStyle/>
                    <a:p>
                      <a:pPr algn="ctr"/>
                      <a:r>
                        <a:rPr lang="en-US" sz="800" u="none" strike="noStrike">
                          <a:solidFill>
                            <a:srgbClr val="0B0080"/>
                          </a:solidFill>
                          <a:effectLst/>
                          <a:hlinkClick r:id="rId23" tooltip="Fortran 90"/>
                        </a:rPr>
                        <a:t>Fortran 90</a:t>
                      </a:r>
                      <a:r>
                        <a:rPr lang="en-US" sz="800" b="0" i="0" u="none" strike="noStrike" baseline="30000">
                          <a:solidFill>
                            <a:srgbClr val="0B0080"/>
                          </a:solidFill>
                          <a:effectLst/>
                          <a:hlinkClick r:id="rId24"/>
                        </a:rPr>
                        <a:t>[note 7]</a:t>
                      </a:r>
                      <a:r>
                        <a:rPr lang="en-US" sz="800">
                          <a:effectLst/>
                        </a:rPr>
                        <a:t>, </a:t>
                      </a:r>
                      <a:r>
                        <a:rPr lang="en-US" sz="800" u="none" strike="noStrike">
                          <a:solidFill>
                            <a:srgbClr val="0B0080"/>
                          </a:solidFill>
                          <a:effectLst/>
                          <a:hlinkClick r:id="rId25" tooltip="Haskell (programming language)"/>
                        </a:rPr>
                        <a:t>Haskell</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178068490"/>
                  </a:ext>
                </a:extLst>
              </a:tr>
              <a:tr h="168348">
                <a:tc rowSpan="2">
                  <a:txBody>
                    <a:bodyPr/>
                    <a:lstStyle/>
                    <a:p>
                      <a:pPr algn="ctr"/>
                      <a:r>
                        <a:rPr lang="en-US" sz="800" u="none" strike="noStrike">
                          <a:solidFill>
                            <a:srgbClr val="0B0080"/>
                          </a:solidFill>
                          <a:effectLst/>
                          <a:hlinkClick r:id="rId26" tooltip="Mathematica"/>
                        </a:rPr>
                        <a:t>Mathematica</a:t>
                      </a:r>
                      <a:r>
                        <a:rPr lang="en-US" sz="800" b="0" i="0" u="none" strike="noStrike" baseline="30000">
                          <a:solidFill>
                            <a:srgbClr val="0B0080"/>
                          </a:solidFill>
                          <a:effectLst/>
                          <a:hlinkClick r:id="rId27"/>
                        </a:rPr>
                        <a:t>[3]</a:t>
                      </a:r>
                      <a:endParaRPr lang="en-US" sz="800">
                        <a:effectLst/>
                      </a:endParaRP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&gt;=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TW" sz="800">
                          <a:effectLst/>
                        </a:rPr>
                        <a:t>&lt;=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59646654"/>
                  </a:ext>
                </a:extLst>
              </a:tr>
              <a:tr h="295752">
                <a:tc vMerge="1">
                  <a:txBody>
                    <a:bodyPr/>
                    <a:lstStyle/>
                    <a:p>
                      <a:endParaRPr lang="en-TW"/>
                    </a:p>
                  </a:txBody>
                  <a:tcPr/>
                </a:tc>
                <a:tc>
                  <a:txBody>
                    <a:bodyPr/>
                    <a:lstStyle/>
                    <a:p>
                      <a:r>
                        <a:rPr lang="en-US" sz="800">
                          <a:effectLst/>
                        </a:rPr>
                        <a:t>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Unequal[x,y]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Greater[x,y]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Less[x,y]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a:effectLst/>
                        </a:rPr>
                        <a:t>GreaterEqual[x,y]</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800" dirty="0" err="1">
                          <a:effectLst/>
                        </a:rPr>
                        <a:t>LessEqual</a:t>
                      </a:r>
                      <a:r>
                        <a:rPr lang="en-US" sz="800" dirty="0">
                          <a:effectLst/>
                        </a:rPr>
                        <a:t>[</a:t>
                      </a:r>
                      <a:r>
                        <a:rPr lang="en-US" sz="800" dirty="0" err="1">
                          <a:effectLst/>
                        </a:rPr>
                        <a:t>x,y</a:t>
                      </a:r>
                      <a:r>
                        <a:rPr lang="en-US" sz="800" dirty="0">
                          <a:effectLst/>
                        </a:rPr>
                        <a:t>]</a:t>
                      </a:r>
                    </a:p>
                  </a:txBody>
                  <a:tcPr marL="40942" marR="40942" marT="20471" marB="20471"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54441522"/>
                  </a:ext>
                </a:extLst>
              </a:tr>
            </a:tbl>
          </a:graphicData>
        </a:graphic>
      </p:graphicFrame>
    </p:spTree>
    <p:extLst>
      <p:ext uri="{BB962C8B-B14F-4D97-AF65-F5344CB8AC3E}">
        <p14:creationId xmlns:p14="http://schemas.microsoft.com/office/powerpoint/2010/main" val="33146410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84</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999577" y="6217621"/>
            <a:ext cx="813876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2"/>
              </a:rPr>
              <a:t>A lecture that students of Cognitive Foundation must watch several times…</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8482898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85</a:t>
            </a:fld>
            <a:endParaRPr lang="en" kern="0" dirty="0">
              <a:solidFill>
                <a:srgbClr val="595959"/>
              </a:solidFill>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725942" y="1679547"/>
            <a:ext cx="10740117" cy="4215496"/>
          </a:xfrm>
          <a:prstGeom prst="rect">
            <a:avLst/>
          </a:prstGeom>
        </p:spPr>
      </p:pic>
    </p:spTree>
    <p:extLst>
      <p:ext uri="{BB962C8B-B14F-4D97-AF65-F5344CB8AC3E}">
        <p14:creationId xmlns:p14="http://schemas.microsoft.com/office/powerpoint/2010/main" val="8644507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7598" y="329103"/>
            <a:ext cx="9257021" cy="830997"/>
          </a:xfrm>
          <a:prstGeom prst="rect">
            <a:avLst/>
          </a:prstGeom>
          <a:noFill/>
        </p:spPr>
        <p:txBody>
          <a:bodyPr wrap="none" rtlCol="0">
            <a:spAutoFit/>
          </a:bodyPr>
          <a:lstStyle/>
          <a:p>
            <a:pPr algn="ctr" defTabSz="1219170">
              <a:buClr>
                <a:srgbClr val="000000"/>
              </a:buClr>
              <a:defRPr/>
            </a:pPr>
            <a:r>
              <a:rPr lang="en-US" sz="4800" dirty="0">
                <a:latin typeface="Calibri"/>
              </a:rPr>
              <a:t>If Universality is known, then, what?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86</a:t>
            </a:fld>
            <a:endParaRPr lang="en-US" dirty="0">
              <a:solidFill>
                <a:prstClr val="black">
                  <a:tint val="75000"/>
                </a:prstClr>
              </a:solidFill>
            </a:endParaRPr>
          </a:p>
        </p:txBody>
      </p:sp>
      <p:sp>
        <p:nvSpPr>
          <p:cNvPr id="8" name="Text Placeholder 2">
            <a:extLst>
              <a:ext uri="{FF2B5EF4-FFF2-40B4-BE49-F238E27FC236}">
                <a16:creationId xmlns:a16="http://schemas.microsoft.com/office/drawing/2014/main" id="{E645C05C-9DCD-7047-9117-4A43BE537BF2}"/>
              </a:ext>
            </a:extLst>
          </p:cNvPr>
          <p:cNvSpPr txBox="1">
            <a:spLocks/>
          </p:cNvSpPr>
          <p:nvPr/>
        </p:nvSpPr>
        <p:spPr>
          <a:xfrm>
            <a:off x="415600" y="1536632"/>
            <a:ext cx="11360800" cy="5016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r>
              <a:rPr lang="en-US" kern="0" dirty="0"/>
              <a:t>Time is progressing, so will entropy increase (Know your spatial-temporal context):</a:t>
            </a:r>
          </a:p>
          <a:p>
            <a:pPr lvl="1"/>
            <a:r>
              <a:rPr lang="en-US" kern="0" dirty="0"/>
              <a:t>The future still has lots to be known…</a:t>
            </a:r>
          </a:p>
          <a:p>
            <a:pPr lvl="1"/>
            <a:endParaRPr lang="en-US" kern="0" dirty="0"/>
          </a:p>
          <a:p>
            <a:r>
              <a:rPr lang="en-US" kern="0" dirty="0"/>
              <a:t>Fitting decision models to ever wider ranges of application contexts:</a:t>
            </a:r>
          </a:p>
          <a:p>
            <a:pPr lvl="1"/>
            <a:r>
              <a:rPr lang="en-US" b="1" i="1" kern="0" dirty="0"/>
              <a:t>Why</a:t>
            </a:r>
            <a:r>
              <a:rPr lang="en-US" kern="0" dirty="0"/>
              <a:t>: The interactive complexity of (known) computing systems will continue to surprise us.</a:t>
            </a:r>
          </a:p>
          <a:p>
            <a:pPr lvl="1"/>
            <a:r>
              <a:rPr lang="en-US" b="1" i="1" kern="0" dirty="0"/>
              <a:t>How</a:t>
            </a:r>
            <a:r>
              <a:rPr lang="en-US" kern="0" dirty="0"/>
              <a:t>: Decision (System Design) tools are not yet mature/intuitive enough to cover all areas of applications</a:t>
            </a:r>
          </a:p>
          <a:p>
            <a:pPr lvl="1"/>
            <a:r>
              <a:rPr lang="en-US" b="1" i="1" kern="0" dirty="0"/>
              <a:t>What</a:t>
            </a:r>
            <a:r>
              <a:rPr lang="en-US" kern="0" dirty="0"/>
              <a:t>: The vehicles (computing devices) that perform the computation are still being miniaturized and expanded in capabilities.</a:t>
            </a:r>
          </a:p>
        </p:txBody>
      </p:sp>
    </p:spTree>
    <p:extLst>
      <p:ext uri="{BB962C8B-B14F-4D97-AF65-F5344CB8AC3E}">
        <p14:creationId xmlns:p14="http://schemas.microsoft.com/office/powerpoint/2010/main" val="32731057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41398" y="329103"/>
            <a:ext cx="7309373" cy="830997"/>
          </a:xfrm>
          <a:prstGeom prst="rect">
            <a:avLst/>
          </a:prstGeom>
          <a:noFill/>
        </p:spPr>
        <p:txBody>
          <a:bodyPr wrap="none" rtlCol="0">
            <a:spAutoFit/>
          </a:bodyPr>
          <a:lstStyle/>
          <a:p>
            <a:pPr algn="ctr" defTabSz="1219170">
              <a:buClr>
                <a:srgbClr val="000000"/>
              </a:buClr>
              <a:defRPr/>
            </a:pPr>
            <a:r>
              <a:rPr lang="en-US" sz="4800" dirty="0">
                <a:latin typeface="Calibri"/>
              </a:rPr>
              <a:t>Performance Measurements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87</a:t>
            </a:fld>
            <a:endParaRPr lang="en-US" dirty="0">
              <a:solidFill>
                <a:prstClr val="black">
                  <a:tint val="75000"/>
                </a:prstClr>
              </a:solidFill>
            </a:endParaRPr>
          </a:p>
        </p:txBody>
      </p:sp>
      <p:sp>
        <p:nvSpPr>
          <p:cNvPr id="45" name="TextBox 44">
            <a:extLst>
              <a:ext uri="{FF2B5EF4-FFF2-40B4-BE49-F238E27FC236}">
                <a16:creationId xmlns:a16="http://schemas.microsoft.com/office/drawing/2014/main" id="{54D01B65-5BF8-6B4F-9594-E59B905E6B6A}"/>
              </a:ext>
            </a:extLst>
          </p:cNvPr>
          <p:cNvSpPr txBox="1"/>
          <p:nvPr/>
        </p:nvSpPr>
        <p:spPr>
          <a:xfrm>
            <a:off x="2388705" y="1266819"/>
            <a:ext cx="7414594" cy="913199"/>
          </a:xfrm>
          <a:prstGeom prst="rect">
            <a:avLst/>
          </a:prstGeom>
          <a:solidFill>
            <a:schemeClr val="lt1"/>
          </a:solidFill>
        </p:spPr>
        <p:txBody>
          <a:bodyPr wrap="none" rtlCol="0">
            <a:spAutoFit/>
          </a:bodyPr>
          <a:lstStyle/>
          <a:p>
            <a:pPr algn="ctr"/>
            <a:r>
              <a:rPr lang="en-US" sz="2667" dirty="0"/>
              <a:t> Turing award winners, and authors of </a:t>
            </a:r>
          </a:p>
          <a:p>
            <a:pPr algn="ctr"/>
            <a:r>
              <a:rPr lang="en-US" sz="2667" dirty="0"/>
              <a:t>Computer Architecture: a quantitative approach</a:t>
            </a:r>
          </a:p>
        </p:txBody>
      </p:sp>
      <p:sp>
        <p:nvSpPr>
          <p:cNvPr id="6" name="TextBox 5">
            <a:extLst>
              <a:ext uri="{FF2B5EF4-FFF2-40B4-BE49-F238E27FC236}">
                <a16:creationId xmlns:a16="http://schemas.microsoft.com/office/drawing/2014/main" id="{7EC050CB-E1E2-0543-AA25-2AF26DE44C31}"/>
              </a:ext>
            </a:extLst>
          </p:cNvPr>
          <p:cNvSpPr txBox="1"/>
          <p:nvPr/>
        </p:nvSpPr>
        <p:spPr>
          <a:xfrm>
            <a:off x="6111856" y="6188495"/>
            <a:ext cx="4378123" cy="369332"/>
          </a:xfrm>
          <a:prstGeom prst="rect">
            <a:avLst/>
          </a:prstGeom>
          <a:noFill/>
        </p:spPr>
        <p:txBody>
          <a:bodyPr wrap="none" rtlCol="0">
            <a:spAutoFit/>
          </a:bodyPr>
          <a:lstStyle/>
          <a:p>
            <a:pPr algn="ctr"/>
            <a:r>
              <a:rPr lang="en-TW" dirty="0"/>
              <a:t>Image source: Wikipedia </a:t>
            </a:r>
            <a:r>
              <a:rPr lang="en-TW" dirty="0">
                <a:hlinkClick r:id="rId2"/>
              </a:rPr>
              <a:t>John Hennesey</a:t>
            </a:r>
            <a:endParaRPr lang="en-TW" dirty="0"/>
          </a:p>
        </p:txBody>
      </p:sp>
      <p:sp>
        <p:nvSpPr>
          <p:cNvPr id="9" name="TextBox 8">
            <a:extLst>
              <a:ext uri="{FF2B5EF4-FFF2-40B4-BE49-F238E27FC236}">
                <a16:creationId xmlns:a16="http://schemas.microsoft.com/office/drawing/2014/main" id="{4B8A5B89-2720-9D4D-99EF-C20D0FC7175D}"/>
              </a:ext>
            </a:extLst>
          </p:cNvPr>
          <p:cNvSpPr txBox="1"/>
          <p:nvPr/>
        </p:nvSpPr>
        <p:spPr>
          <a:xfrm>
            <a:off x="887700" y="6188495"/>
            <a:ext cx="4711546" cy="369332"/>
          </a:xfrm>
          <a:prstGeom prst="rect">
            <a:avLst/>
          </a:prstGeom>
          <a:noFill/>
        </p:spPr>
        <p:txBody>
          <a:bodyPr wrap="none" rtlCol="0">
            <a:spAutoFit/>
          </a:bodyPr>
          <a:lstStyle/>
          <a:p>
            <a:r>
              <a:rPr lang="en-TW" dirty="0"/>
              <a:t>Image source: UC Berkeley </a:t>
            </a:r>
            <a:r>
              <a:rPr lang="en-TW" dirty="0">
                <a:hlinkClick r:id="rId3"/>
              </a:rPr>
              <a:t>David Patterson</a:t>
            </a:r>
            <a:endParaRPr lang="en-TW" dirty="0"/>
          </a:p>
        </p:txBody>
      </p:sp>
      <p:sp>
        <p:nvSpPr>
          <p:cNvPr id="8" name="TextBox 7">
            <a:extLst>
              <a:ext uri="{FF2B5EF4-FFF2-40B4-BE49-F238E27FC236}">
                <a16:creationId xmlns:a16="http://schemas.microsoft.com/office/drawing/2014/main" id="{265A1DC9-B5F0-F84D-B02D-47233960B927}"/>
              </a:ext>
            </a:extLst>
          </p:cNvPr>
          <p:cNvSpPr txBox="1"/>
          <p:nvPr/>
        </p:nvSpPr>
        <p:spPr>
          <a:xfrm>
            <a:off x="9712411" y="5370753"/>
            <a:ext cx="2262158" cy="646331"/>
          </a:xfrm>
          <a:prstGeom prst="rect">
            <a:avLst/>
          </a:prstGeom>
          <a:noFill/>
        </p:spPr>
        <p:txBody>
          <a:bodyPr wrap="none" rtlCol="0">
            <a:spAutoFit/>
          </a:bodyPr>
          <a:lstStyle/>
          <a:p>
            <a:pPr algn="ctr"/>
            <a:r>
              <a:rPr lang="en-TW" dirty="0"/>
              <a:t>Former president of </a:t>
            </a:r>
          </a:p>
          <a:p>
            <a:pPr algn="ctr"/>
            <a:r>
              <a:rPr lang="en-TW" dirty="0"/>
              <a:t>Stanford U.</a:t>
            </a:r>
          </a:p>
        </p:txBody>
      </p:sp>
      <p:sp>
        <p:nvSpPr>
          <p:cNvPr id="12" name="TextBox 11">
            <a:extLst>
              <a:ext uri="{FF2B5EF4-FFF2-40B4-BE49-F238E27FC236}">
                <a16:creationId xmlns:a16="http://schemas.microsoft.com/office/drawing/2014/main" id="{92BD8594-CE3A-2244-8EBD-CDE006591533}"/>
              </a:ext>
            </a:extLst>
          </p:cNvPr>
          <p:cNvSpPr txBox="1"/>
          <p:nvPr/>
        </p:nvSpPr>
        <p:spPr>
          <a:xfrm>
            <a:off x="652331" y="5093754"/>
            <a:ext cx="1659429" cy="923330"/>
          </a:xfrm>
          <a:prstGeom prst="rect">
            <a:avLst/>
          </a:prstGeom>
          <a:noFill/>
        </p:spPr>
        <p:txBody>
          <a:bodyPr wrap="none" rtlCol="0">
            <a:spAutoFit/>
          </a:bodyPr>
          <a:lstStyle/>
          <a:p>
            <a:pPr algn="ctr"/>
            <a:r>
              <a:rPr lang="en-US" dirty="0"/>
              <a:t>Founder of </a:t>
            </a:r>
          </a:p>
          <a:p>
            <a:pPr algn="ctr"/>
            <a:r>
              <a:rPr lang="en-US" dirty="0"/>
              <a:t>RISC-V </a:t>
            </a:r>
          </a:p>
          <a:p>
            <a:pPr algn="ctr"/>
            <a:r>
              <a:rPr lang="en-US" dirty="0"/>
              <a:t>Instruction Set</a:t>
            </a:r>
            <a:endParaRPr lang="en-TW" dirty="0"/>
          </a:p>
        </p:txBody>
      </p:sp>
      <p:pic>
        <p:nvPicPr>
          <p:cNvPr id="4" name="Picture 3">
            <a:hlinkClick r:id="rId2"/>
            <a:extLst>
              <a:ext uri="{FF2B5EF4-FFF2-40B4-BE49-F238E27FC236}">
                <a16:creationId xmlns:a16="http://schemas.microsoft.com/office/drawing/2014/main" id="{C68175D7-7220-B74C-82F0-A068A00735AD}"/>
              </a:ext>
            </a:extLst>
          </p:cNvPr>
          <p:cNvPicPr>
            <a:picLocks noChangeAspect="1"/>
          </p:cNvPicPr>
          <p:nvPr/>
        </p:nvPicPr>
        <p:blipFill>
          <a:blip r:embed="rId4"/>
          <a:stretch>
            <a:fillRect/>
          </a:stretch>
        </p:blipFill>
        <p:spPr>
          <a:xfrm>
            <a:off x="6744309" y="2356148"/>
            <a:ext cx="2774852" cy="3670373"/>
          </a:xfrm>
          <a:prstGeom prst="rect">
            <a:avLst/>
          </a:prstGeom>
        </p:spPr>
      </p:pic>
      <p:pic>
        <p:nvPicPr>
          <p:cNvPr id="7" name="Picture 6">
            <a:extLst>
              <a:ext uri="{FF2B5EF4-FFF2-40B4-BE49-F238E27FC236}">
                <a16:creationId xmlns:a16="http://schemas.microsoft.com/office/drawing/2014/main" id="{F590E323-7291-2A4A-AE28-7A7760500F72}"/>
              </a:ext>
            </a:extLst>
          </p:cNvPr>
          <p:cNvPicPr>
            <a:picLocks noChangeAspect="1"/>
          </p:cNvPicPr>
          <p:nvPr/>
        </p:nvPicPr>
        <p:blipFill>
          <a:blip r:embed="rId5"/>
          <a:stretch>
            <a:fillRect/>
          </a:stretch>
        </p:blipFill>
        <p:spPr>
          <a:xfrm>
            <a:off x="2827584" y="2351429"/>
            <a:ext cx="2618325" cy="3665655"/>
          </a:xfrm>
          <a:prstGeom prst="rect">
            <a:avLst/>
          </a:prstGeom>
        </p:spPr>
      </p:pic>
      <p:pic>
        <p:nvPicPr>
          <p:cNvPr id="11" name="Picture 10">
            <a:extLst>
              <a:ext uri="{FF2B5EF4-FFF2-40B4-BE49-F238E27FC236}">
                <a16:creationId xmlns:a16="http://schemas.microsoft.com/office/drawing/2014/main" id="{E3FC6AB1-E2FB-1645-9B18-87026C16582E}"/>
              </a:ext>
            </a:extLst>
          </p:cNvPr>
          <p:cNvPicPr>
            <a:picLocks noChangeAspect="1"/>
          </p:cNvPicPr>
          <p:nvPr/>
        </p:nvPicPr>
        <p:blipFill>
          <a:blip r:embed="rId6"/>
          <a:stretch>
            <a:fillRect/>
          </a:stretch>
        </p:blipFill>
        <p:spPr>
          <a:xfrm>
            <a:off x="9955175" y="2372698"/>
            <a:ext cx="1776630" cy="2187968"/>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7"/>
          <a:stretch>
            <a:fillRect/>
          </a:stretch>
        </p:blipFill>
        <p:spPr>
          <a:xfrm>
            <a:off x="575388" y="2522341"/>
            <a:ext cx="1813317" cy="1813317"/>
          </a:xfrm>
          <a:prstGeom prst="rect">
            <a:avLst/>
          </a:prstGeom>
        </p:spPr>
      </p:pic>
    </p:spTree>
    <p:extLst>
      <p:ext uri="{BB962C8B-B14F-4D97-AF65-F5344CB8AC3E}">
        <p14:creationId xmlns:p14="http://schemas.microsoft.com/office/powerpoint/2010/main" val="30883600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286" y="329103"/>
            <a:ext cx="10059613" cy="830997"/>
          </a:xfrm>
          <a:prstGeom prst="rect">
            <a:avLst/>
          </a:prstGeom>
          <a:noFill/>
        </p:spPr>
        <p:txBody>
          <a:bodyPr wrap="none" rtlCol="0">
            <a:spAutoFit/>
          </a:bodyPr>
          <a:lstStyle/>
          <a:p>
            <a:pPr algn="ctr" defTabSz="1219170">
              <a:buClr>
                <a:srgbClr val="000000"/>
              </a:buClr>
              <a:defRPr/>
            </a:pPr>
            <a:r>
              <a:rPr lang="en-US" sz="4800" dirty="0">
                <a:latin typeface="Calibri"/>
              </a:rPr>
              <a:t>The </a:t>
            </a:r>
            <a:r>
              <a:rPr lang="en-US" sz="4800" dirty="0">
                <a:solidFill>
                  <a:srgbClr val="FF0000"/>
                </a:solidFill>
                <a:latin typeface="Calibri"/>
              </a:rPr>
              <a:t>to-be</a:t>
            </a:r>
            <a:r>
              <a:rPr lang="en-US" sz="4800" dirty="0">
                <a:latin typeface="Calibri"/>
              </a:rPr>
              <a:t> Modernized Digital Workflow</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fld id="{523C812B-A187-0945-BAC5-7895DB419EB9}" type="slidenum">
              <a:rPr lang="en-US" smtClean="0">
                <a:solidFill>
                  <a:prstClr val="black">
                    <a:tint val="75000"/>
                  </a:prstClr>
                </a:solidFill>
              </a:rPr>
              <a:pPr/>
              <a:t>88</a:t>
            </a:fld>
            <a:endParaRPr lang="en-US" dirty="0">
              <a:solidFill>
                <a:prstClr val="black">
                  <a:tint val="75000"/>
                </a:prstClr>
              </a:solidFill>
            </a:endParaRPr>
          </a:p>
        </p:txBody>
      </p:sp>
      <p:pic>
        <p:nvPicPr>
          <p:cNvPr id="5" name="Picture 4">
            <a:hlinkClick r:id="rId2"/>
            <a:extLst>
              <a:ext uri="{FF2B5EF4-FFF2-40B4-BE49-F238E27FC236}">
                <a16:creationId xmlns:a16="http://schemas.microsoft.com/office/drawing/2014/main" id="{30308F97-B047-284A-AC0D-98D205B03663}"/>
              </a:ext>
            </a:extLst>
          </p:cNvPr>
          <p:cNvPicPr>
            <a:picLocks noChangeAspect="1"/>
          </p:cNvPicPr>
          <p:nvPr/>
        </p:nvPicPr>
        <p:blipFill>
          <a:blip r:embed="rId3"/>
          <a:stretch>
            <a:fillRect/>
          </a:stretch>
        </p:blipFill>
        <p:spPr>
          <a:xfrm>
            <a:off x="1254725" y="1781908"/>
            <a:ext cx="5457222" cy="3419790"/>
          </a:xfrm>
          <a:prstGeom prst="rect">
            <a:avLst/>
          </a:prstGeom>
        </p:spPr>
      </p:pic>
      <p:pic>
        <p:nvPicPr>
          <p:cNvPr id="10" name="Picture 9">
            <a:hlinkClick r:id="rId4"/>
            <a:extLst>
              <a:ext uri="{FF2B5EF4-FFF2-40B4-BE49-F238E27FC236}">
                <a16:creationId xmlns:a16="http://schemas.microsoft.com/office/drawing/2014/main" id="{8CFF1DB4-E5D1-1541-9441-E8932F3644CB}"/>
              </a:ext>
            </a:extLst>
          </p:cNvPr>
          <p:cNvPicPr>
            <a:picLocks noChangeAspect="1"/>
          </p:cNvPicPr>
          <p:nvPr/>
        </p:nvPicPr>
        <p:blipFill>
          <a:blip r:embed="rId5"/>
          <a:stretch>
            <a:fillRect/>
          </a:stretch>
        </p:blipFill>
        <p:spPr>
          <a:xfrm>
            <a:off x="5767291" y="2613699"/>
            <a:ext cx="5275491" cy="3305908"/>
          </a:xfrm>
          <a:prstGeom prst="rect">
            <a:avLst/>
          </a:prstGeom>
        </p:spPr>
      </p:pic>
      <p:pic>
        <p:nvPicPr>
          <p:cNvPr id="13" name="Picture 12">
            <a:extLst>
              <a:ext uri="{FF2B5EF4-FFF2-40B4-BE49-F238E27FC236}">
                <a16:creationId xmlns:a16="http://schemas.microsoft.com/office/drawing/2014/main" id="{7E8F3A6E-2F3C-3840-AED6-3F32F12356ED}"/>
              </a:ext>
            </a:extLst>
          </p:cNvPr>
          <p:cNvPicPr>
            <a:picLocks noChangeAspect="1"/>
          </p:cNvPicPr>
          <p:nvPr/>
        </p:nvPicPr>
        <p:blipFill>
          <a:blip r:embed="rId6"/>
          <a:stretch>
            <a:fillRect/>
          </a:stretch>
        </p:blipFill>
        <p:spPr>
          <a:xfrm>
            <a:off x="0" y="2097884"/>
            <a:ext cx="1813317" cy="1813317"/>
          </a:xfrm>
          <a:prstGeom prst="rect">
            <a:avLst/>
          </a:prstGeom>
        </p:spPr>
      </p:pic>
      <p:sp>
        <p:nvSpPr>
          <p:cNvPr id="14" name="TextBox 13">
            <a:extLst>
              <a:ext uri="{FF2B5EF4-FFF2-40B4-BE49-F238E27FC236}">
                <a16:creationId xmlns:a16="http://schemas.microsoft.com/office/drawing/2014/main" id="{F02EA1AE-10F2-D046-A36C-061E5FE636A3}"/>
              </a:ext>
            </a:extLst>
          </p:cNvPr>
          <p:cNvSpPr txBox="1"/>
          <p:nvPr/>
        </p:nvSpPr>
        <p:spPr>
          <a:xfrm>
            <a:off x="6711947" y="6107723"/>
            <a:ext cx="4190250" cy="369332"/>
          </a:xfrm>
          <a:prstGeom prst="rect">
            <a:avLst/>
          </a:prstGeom>
          <a:noFill/>
        </p:spPr>
        <p:txBody>
          <a:bodyPr wrap="none" rtlCol="0">
            <a:spAutoFit/>
          </a:bodyPr>
          <a:lstStyle/>
          <a:p>
            <a:r>
              <a:rPr lang="en-TW" dirty="0"/>
              <a:t>You may download all these tools </a:t>
            </a:r>
            <a:r>
              <a:rPr lang="en-TW" dirty="0">
                <a:hlinkClick r:id="rId4"/>
              </a:rPr>
              <a:t>here</a:t>
            </a:r>
            <a:r>
              <a:rPr lang="en-TW" dirty="0"/>
              <a:t>.</a:t>
            </a:r>
          </a:p>
        </p:txBody>
      </p:sp>
    </p:spTree>
    <p:extLst>
      <p:ext uri="{BB962C8B-B14F-4D97-AF65-F5344CB8AC3E}">
        <p14:creationId xmlns:p14="http://schemas.microsoft.com/office/powerpoint/2010/main" val="35954964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FA72B12-5DA6-3F4E-8C4C-DA83DE57CE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3414" y="296879"/>
            <a:ext cx="1254021" cy="1980583"/>
          </a:xfrm>
          <a:prstGeom prst="rect">
            <a:avLst/>
          </a:prstGeom>
        </p:spPr>
      </p:pic>
      <p:sp>
        <p:nvSpPr>
          <p:cNvPr id="252" name="DevSecOps"/>
          <p:cNvSpPr txBox="1">
            <a:spLocks noGrp="1"/>
          </p:cNvSpPr>
          <p:nvPr>
            <p:ph type="title"/>
          </p:nvPr>
        </p:nvSpPr>
        <p:spPr>
          <a:xfrm>
            <a:off x="987552" y="433890"/>
            <a:ext cx="10216896" cy="1261601"/>
          </a:xfrm>
          <a:prstGeom prst="rect">
            <a:avLst/>
          </a:prstGeom>
        </p:spPr>
        <p:txBody>
          <a:bodyPr>
            <a:normAutofit/>
          </a:bodyPr>
          <a:lstStyle/>
          <a:p>
            <a:pPr algn="ctr"/>
            <a:r>
              <a:rPr lang="en-US" dirty="0"/>
              <a:t>A linguistic approach to </a:t>
            </a:r>
            <a:br>
              <a:rPr lang="en-US" dirty="0"/>
            </a:br>
            <a:r>
              <a:rPr lang="en-US" dirty="0"/>
              <a:t>unify the cognizance across scales</a:t>
            </a:r>
            <a:endParaRPr dirty="0"/>
          </a:p>
        </p:txBody>
      </p:sp>
      <p:sp>
        <p:nvSpPr>
          <p:cNvPr id="2" name="Slide Number Placeholder 1">
            <a:extLst>
              <a:ext uri="{FF2B5EF4-FFF2-40B4-BE49-F238E27FC236}">
                <a16:creationId xmlns:a16="http://schemas.microsoft.com/office/drawing/2014/main" id="{3048F156-DB70-0245-BE60-6936AF343828}"/>
              </a:ext>
            </a:extLst>
          </p:cNvPr>
          <p:cNvSpPr>
            <a:spLocks noGrp="1"/>
          </p:cNvSpPr>
          <p:nvPr>
            <p:ph type="sldNum" idx="12"/>
          </p:nvPr>
        </p:nvSpPr>
        <p:spPr/>
        <p:txBody>
          <a:bodyPr/>
          <a:lstStyle/>
          <a:p>
            <a:fld id="{00000000-1234-1234-1234-123412341234}" type="slidenum">
              <a:rPr lang="en" smtClean="0"/>
              <a:pPr/>
              <a:t>89</a:t>
            </a:fld>
            <a:endParaRPr lang="en" dirty="0"/>
          </a:p>
        </p:txBody>
      </p:sp>
      <p:pic>
        <p:nvPicPr>
          <p:cNvPr id="4" name="Picture 3">
            <a:hlinkClick r:id="rId3"/>
            <a:extLst>
              <a:ext uri="{FF2B5EF4-FFF2-40B4-BE49-F238E27FC236}">
                <a16:creationId xmlns:a16="http://schemas.microsoft.com/office/drawing/2014/main" id="{8575295A-9778-9B4A-8FB3-77C361361B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937781" y="1695492"/>
            <a:ext cx="4316439" cy="4426697"/>
          </a:xfrm>
          <a:prstGeom prst="rect">
            <a:avLst/>
          </a:prstGeom>
        </p:spPr>
      </p:pic>
      <p:pic>
        <p:nvPicPr>
          <p:cNvPr id="10" name="Picture 9">
            <a:extLst>
              <a:ext uri="{FF2B5EF4-FFF2-40B4-BE49-F238E27FC236}">
                <a16:creationId xmlns:a16="http://schemas.microsoft.com/office/drawing/2014/main" id="{0CB0C7D8-F4B1-BB40-B037-4EEA28C003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04738" y="1557867"/>
            <a:ext cx="1437215" cy="2219496"/>
          </a:xfrm>
          <a:prstGeom prst="rect">
            <a:avLst/>
          </a:prstGeom>
        </p:spPr>
      </p:pic>
      <p:pic>
        <p:nvPicPr>
          <p:cNvPr id="9" name="Picture 8">
            <a:hlinkClick r:id="rId6"/>
            <a:extLst>
              <a:ext uri="{FF2B5EF4-FFF2-40B4-BE49-F238E27FC236}">
                <a16:creationId xmlns:a16="http://schemas.microsoft.com/office/drawing/2014/main" id="{16B8EE65-8572-6344-9807-AE19DA2BBD0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68356" y="5236053"/>
            <a:ext cx="2912533" cy="1545592"/>
          </a:xfrm>
          <a:prstGeom prst="rect">
            <a:avLst/>
          </a:prstGeom>
        </p:spPr>
      </p:pic>
      <p:pic>
        <p:nvPicPr>
          <p:cNvPr id="14" name="Picture 13">
            <a:extLst>
              <a:ext uri="{FF2B5EF4-FFF2-40B4-BE49-F238E27FC236}">
                <a16:creationId xmlns:a16="http://schemas.microsoft.com/office/drawing/2014/main" id="{1CF05A6D-2545-484D-8DB2-C12B81D994A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37807" y="1753270"/>
            <a:ext cx="2566640" cy="1342188"/>
          </a:xfrm>
          <a:prstGeom prst="rect">
            <a:avLst/>
          </a:prstGeom>
        </p:spPr>
      </p:pic>
      <p:pic>
        <p:nvPicPr>
          <p:cNvPr id="15" name="Picture 14">
            <a:extLst>
              <a:ext uri="{FF2B5EF4-FFF2-40B4-BE49-F238E27FC236}">
                <a16:creationId xmlns:a16="http://schemas.microsoft.com/office/drawing/2014/main" id="{DAC30CFB-C018-B34C-954B-C9623828F34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574726" y="3333565"/>
            <a:ext cx="2629721" cy="1375176"/>
          </a:xfrm>
          <a:prstGeom prst="rect">
            <a:avLst/>
          </a:prstGeom>
        </p:spPr>
      </p:pic>
      <p:pic>
        <p:nvPicPr>
          <p:cNvPr id="16" name="Picture 2" descr="GitOps Graphic">
            <a:hlinkClick r:id="rId10"/>
            <a:extLst>
              <a:ext uri="{FF2B5EF4-FFF2-40B4-BE49-F238E27FC236}">
                <a16:creationId xmlns:a16="http://schemas.microsoft.com/office/drawing/2014/main" id="{623F2B60-60A2-0147-BA65-16D6CCB8955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411110" y="5223361"/>
            <a:ext cx="2700557" cy="15190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Where Mathematics Comes From.jpg">
            <a:hlinkClick r:id="rId12"/>
            <a:extLst>
              <a:ext uri="{FF2B5EF4-FFF2-40B4-BE49-F238E27FC236}">
                <a16:creationId xmlns:a16="http://schemas.microsoft.com/office/drawing/2014/main" id="{E1837A11-5C46-094C-AF53-42A69C03D236}"/>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423346" y="3143301"/>
            <a:ext cx="1404564" cy="17557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hlinkClick r:id="rId14"/>
            <a:extLst>
              <a:ext uri="{FF2B5EF4-FFF2-40B4-BE49-F238E27FC236}">
                <a16:creationId xmlns:a16="http://schemas.microsoft.com/office/drawing/2014/main" id="{0260895C-5F0B-3A42-99D1-970A0DAE310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17508" y="1628260"/>
            <a:ext cx="1193453" cy="1690137"/>
          </a:xfrm>
          <a:prstGeom prst="rect">
            <a:avLst/>
          </a:prstGeom>
        </p:spPr>
      </p:pic>
      <p:sp>
        <p:nvSpPr>
          <p:cNvPr id="3" name="TextBox 2">
            <a:extLst>
              <a:ext uri="{FF2B5EF4-FFF2-40B4-BE49-F238E27FC236}">
                <a16:creationId xmlns:a16="http://schemas.microsoft.com/office/drawing/2014/main" id="{D9D4E0F8-27D5-BA41-B087-F6EB88030E6A}"/>
              </a:ext>
            </a:extLst>
          </p:cNvPr>
          <p:cNvSpPr txBox="1"/>
          <p:nvPr/>
        </p:nvSpPr>
        <p:spPr>
          <a:xfrm>
            <a:off x="3991467" y="1353405"/>
            <a:ext cx="4423006" cy="461665"/>
          </a:xfrm>
          <a:prstGeom prst="rect">
            <a:avLst/>
          </a:prstGeom>
          <a:noFill/>
        </p:spPr>
        <p:txBody>
          <a:bodyPr wrap="none" rtlCol="0">
            <a:spAutoFit/>
          </a:bodyPr>
          <a:lstStyle/>
          <a:p>
            <a:r>
              <a:rPr lang="en-US" sz="2400" dirty="0"/>
              <a:t>Namespace = Cognitive Space</a:t>
            </a:r>
          </a:p>
        </p:txBody>
      </p:sp>
    </p:spTree>
    <p:extLst>
      <p:ext uri="{BB962C8B-B14F-4D97-AF65-F5344CB8AC3E}">
        <p14:creationId xmlns:p14="http://schemas.microsoft.com/office/powerpoint/2010/main" val="1575094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74987" y="376856"/>
            <a:ext cx="9442027" cy="584775"/>
          </a:xfrm>
          <a:prstGeom prst="rect">
            <a:avLst/>
          </a:prstGeom>
          <a:noFill/>
        </p:spPr>
        <p:txBody>
          <a:bodyPr wrap="square" rtlCol="0">
            <a:spAutoFit/>
          </a:bodyPr>
          <a:lstStyle/>
          <a:p>
            <a:pPr marL="0" lvl="1" algn="ctr"/>
            <a:r>
              <a:rPr lang="en-US" altLang="zh-CN" sz="3200" dirty="0">
                <a:solidFill>
                  <a:prstClr val="black"/>
                </a:solidFill>
                <a:latin typeface="Arial" panose="020B0604020202020204" pitchFamily="34" charset="0"/>
                <a:ea typeface="等线" charset="-122"/>
              </a:rPr>
              <a:t>Homework assistance and Self-Study Guidance</a:t>
            </a:r>
            <a:endParaRPr lang="zh-CN" altLang="en-US" sz="2400" kern="0" dirty="0">
              <a:solidFill>
                <a:srgbClr val="3A3A3A"/>
              </a:solidFill>
              <a:latin typeface="黑体" panose="02010609060101010101" pitchFamily="49" charset="-122"/>
              <a:ea typeface="黑体" panose="02010609060101010101" pitchFamily="49" charset="-122"/>
            </a:endParaRPr>
          </a:p>
        </p:txBody>
      </p:sp>
      <p:pic>
        <p:nvPicPr>
          <p:cNvPr id="2" name="Picture 1">
            <a:hlinkClick r:id="rId3"/>
            <a:extLst>
              <a:ext uri="{FF2B5EF4-FFF2-40B4-BE49-F238E27FC236}">
                <a16:creationId xmlns:a16="http://schemas.microsoft.com/office/drawing/2014/main" id="{8281949A-C635-7F4A-B090-B519CC7D1754}"/>
              </a:ext>
            </a:extLst>
          </p:cNvPr>
          <p:cNvPicPr>
            <a:picLocks noChangeAspect="1"/>
          </p:cNvPicPr>
          <p:nvPr/>
        </p:nvPicPr>
        <p:blipFill>
          <a:blip r:embed="rId4"/>
          <a:stretch>
            <a:fillRect/>
          </a:stretch>
        </p:blipFill>
        <p:spPr>
          <a:xfrm>
            <a:off x="866987" y="1403917"/>
            <a:ext cx="5534316" cy="4356803"/>
          </a:xfrm>
          <a:prstGeom prst="rect">
            <a:avLst/>
          </a:prstGeom>
        </p:spPr>
      </p:pic>
      <p:pic>
        <p:nvPicPr>
          <p:cNvPr id="3" name="Picture 2">
            <a:extLst>
              <a:ext uri="{FF2B5EF4-FFF2-40B4-BE49-F238E27FC236}">
                <a16:creationId xmlns:a16="http://schemas.microsoft.com/office/drawing/2014/main" id="{3DDAE09D-F805-A542-A368-4966DE4ACF7C}"/>
              </a:ext>
            </a:extLst>
          </p:cNvPr>
          <p:cNvPicPr>
            <a:picLocks noChangeAspect="1"/>
          </p:cNvPicPr>
          <p:nvPr/>
        </p:nvPicPr>
        <p:blipFill>
          <a:blip r:embed="rId5"/>
          <a:stretch>
            <a:fillRect/>
          </a:stretch>
        </p:blipFill>
        <p:spPr>
          <a:xfrm>
            <a:off x="3727995" y="3803056"/>
            <a:ext cx="2368005" cy="1463857"/>
          </a:xfrm>
          <a:prstGeom prst="rect">
            <a:avLst/>
          </a:prstGeom>
        </p:spPr>
      </p:pic>
      <p:pic>
        <p:nvPicPr>
          <p:cNvPr id="4" name="Picture 3">
            <a:hlinkClick r:id="rId6"/>
            <a:extLst>
              <a:ext uri="{FF2B5EF4-FFF2-40B4-BE49-F238E27FC236}">
                <a16:creationId xmlns:a16="http://schemas.microsoft.com/office/drawing/2014/main" id="{5BDBCABA-532F-EA49-A5E8-D6BC6CFEE4FC}"/>
              </a:ext>
            </a:extLst>
          </p:cNvPr>
          <p:cNvPicPr>
            <a:picLocks noChangeAspect="1"/>
          </p:cNvPicPr>
          <p:nvPr/>
        </p:nvPicPr>
        <p:blipFill>
          <a:blip r:embed="rId7"/>
          <a:stretch>
            <a:fillRect/>
          </a:stretch>
        </p:blipFill>
        <p:spPr>
          <a:xfrm>
            <a:off x="6663720" y="1716167"/>
            <a:ext cx="4891587" cy="3492011"/>
          </a:xfrm>
          <a:prstGeom prst="rect">
            <a:avLst/>
          </a:prstGeom>
        </p:spPr>
      </p:pic>
      <p:sp>
        <p:nvSpPr>
          <p:cNvPr id="5" name="TextBox 4">
            <a:extLst>
              <a:ext uri="{FF2B5EF4-FFF2-40B4-BE49-F238E27FC236}">
                <a16:creationId xmlns:a16="http://schemas.microsoft.com/office/drawing/2014/main" id="{58F4948D-3800-BA45-9BF2-A10C0494C629}"/>
              </a:ext>
            </a:extLst>
          </p:cNvPr>
          <p:cNvSpPr txBox="1"/>
          <p:nvPr/>
        </p:nvSpPr>
        <p:spPr>
          <a:xfrm>
            <a:off x="6461140" y="5591444"/>
            <a:ext cx="5205271" cy="307777"/>
          </a:xfrm>
          <a:prstGeom prst="rect">
            <a:avLst/>
          </a:prstGeom>
          <a:noFill/>
        </p:spPr>
        <p:txBody>
          <a:bodyPr wrap="none" rtlCol="0">
            <a:spAutoFit/>
          </a:bodyPr>
          <a:lstStyle/>
          <a:p>
            <a:r>
              <a:rPr lang="en-US" sz="1400" dirty="0">
                <a:hlinkClick r:id="rId6"/>
              </a:rPr>
              <a:t>http://tecs-questions-and-answers-forum.32033.n3.nabble.com/</a:t>
            </a:r>
            <a:endParaRPr lang="en-TW" sz="1400" dirty="0"/>
          </a:p>
        </p:txBody>
      </p:sp>
    </p:spTree>
    <p:extLst>
      <p:ext uri="{BB962C8B-B14F-4D97-AF65-F5344CB8AC3E}">
        <p14:creationId xmlns:p14="http://schemas.microsoft.com/office/powerpoint/2010/main" val="33171131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1299" y="647553"/>
            <a:ext cx="5529403" cy="763600"/>
          </a:xfrm>
        </p:spPr>
        <p:txBody>
          <a:bodyPr>
            <a:normAutofit/>
          </a:bodyPr>
          <a:lstStyle/>
          <a:p>
            <a:pPr algn="ctr"/>
            <a:r>
              <a:rPr lang="en-US" altLang="zh-CN" b="1" dirty="0" err="1"/>
              <a:t>Toyhouse</a:t>
            </a:r>
            <a:r>
              <a:rPr lang="en-US" altLang="zh-CN" b="1" dirty="0"/>
              <a:t> </a:t>
            </a:r>
            <a:r>
              <a:rPr lang="en-US" altLang="zh-CN" b="1" dirty="0" err="1"/>
              <a:t>Mediawiki</a:t>
            </a:r>
            <a:endParaRPr lang="en-US" altLang="zh-CN" b="1" dirty="0"/>
          </a:p>
        </p:txBody>
      </p:sp>
      <p:sp>
        <p:nvSpPr>
          <p:cNvPr id="5" name="文本占位符 4"/>
          <p:cNvSpPr>
            <a:spLocks noGrp="1"/>
          </p:cNvSpPr>
          <p:nvPr>
            <p:ph type="body" sz="quarter" idx="13"/>
          </p:nvPr>
        </p:nvSpPr>
        <p:spPr>
          <a:xfrm>
            <a:off x="3331299" y="6070958"/>
            <a:ext cx="5529403" cy="387351"/>
          </a:xfrm>
        </p:spPr>
        <p:txBody>
          <a:bodyPr/>
          <a:lstStyle/>
          <a:p>
            <a:pPr marL="152396" indent="0" algn="ctr">
              <a:buNone/>
            </a:pPr>
            <a:r>
              <a:rPr kumimoji="1" lang="en-US" altLang="zh-CN" dirty="0"/>
              <a:t>Please get an account on </a:t>
            </a:r>
            <a:r>
              <a:rPr kumimoji="1" lang="en-US" altLang="zh-CN" dirty="0" err="1"/>
              <a:t>ToyhouseWiki</a:t>
            </a:r>
            <a:r>
              <a:rPr kumimoji="1" lang="zh-CN" altLang="en-US" dirty="0"/>
              <a:t>：</a:t>
            </a:r>
            <a:r>
              <a:rPr kumimoji="1" lang="en-US" altLang="zh-CN" dirty="0">
                <a:hlinkClick r:id="rId3"/>
              </a:rPr>
              <a:t>http://toyhouse.wiki:81</a:t>
            </a:r>
            <a:endParaRPr kumimoji="1" lang="zh-CN" altLang="en-US" dirty="0"/>
          </a:p>
        </p:txBody>
      </p:sp>
      <p:pic>
        <p:nvPicPr>
          <p:cNvPr id="9" name="Picture 8">
            <a:hlinkClick r:id="rId4"/>
            <a:extLst>
              <a:ext uri="{FF2B5EF4-FFF2-40B4-BE49-F238E27FC236}">
                <a16:creationId xmlns:a16="http://schemas.microsoft.com/office/drawing/2014/main" id="{9D45565B-5FBB-D24A-AC55-324389C3A26B}"/>
              </a:ext>
            </a:extLst>
          </p:cNvPr>
          <p:cNvPicPr>
            <a:picLocks noChangeAspect="1"/>
          </p:cNvPicPr>
          <p:nvPr/>
        </p:nvPicPr>
        <p:blipFill>
          <a:blip r:embed="rId5"/>
          <a:stretch>
            <a:fillRect/>
          </a:stretch>
        </p:blipFill>
        <p:spPr>
          <a:xfrm>
            <a:off x="2558627" y="1574333"/>
            <a:ext cx="7074747" cy="4333443"/>
          </a:xfrm>
          <a:prstGeom prst="rect">
            <a:avLst/>
          </a:prstGeom>
        </p:spPr>
      </p:pic>
    </p:spTree>
    <p:extLst>
      <p:ext uri="{BB962C8B-B14F-4D97-AF65-F5344CB8AC3E}">
        <p14:creationId xmlns:p14="http://schemas.microsoft.com/office/powerpoint/2010/main" val="2109898283"/>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2199"/>
            <a:ext cx="10972800" cy="810332"/>
          </a:xfrm>
        </p:spPr>
        <p:txBody>
          <a:bodyPr>
            <a:normAutofit fontScale="90000"/>
          </a:bodyPr>
          <a:lstStyle/>
          <a:p>
            <a:r>
              <a:rPr lang="en-US" altLang="zh-CN" sz="3600" dirty="0"/>
              <a:t>Tools and Books are freely available for building complex systems</a:t>
            </a:r>
            <a:endParaRPr lang="en-US" sz="3600" dirty="0"/>
          </a:p>
        </p:txBody>
      </p:sp>
      <p:sp>
        <p:nvSpPr>
          <p:cNvPr id="12"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4" name="Picture 3"/>
          <p:cNvPicPr>
            <a:picLocks noChangeAspect="1"/>
          </p:cNvPicPr>
          <p:nvPr/>
        </p:nvPicPr>
        <p:blipFill>
          <a:blip r:embed="rId2"/>
          <a:stretch>
            <a:fillRect/>
          </a:stretch>
        </p:blipFill>
        <p:spPr>
          <a:xfrm>
            <a:off x="586740" y="1733798"/>
            <a:ext cx="4967081" cy="3774982"/>
          </a:xfrm>
          <a:prstGeom prst="rect">
            <a:avLst/>
          </a:prstGeom>
        </p:spPr>
      </p:pic>
      <p:sp>
        <p:nvSpPr>
          <p:cNvPr id="3" name="TextBox 2"/>
          <p:cNvSpPr txBox="1"/>
          <p:nvPr/>
        </p:nvSpPr>
        <p:spPr>
          <a:xfrm>
            <a:off x="433436" y="5842270"/>
            <a:ext cx="5273688" cy="307777"/>
          </a:xfrm>
          <a:prstGeom prst="rect">
            <a:avLst/>
          </a:prstGeom>
          <a:noFill/>
        </p:spPr>
        <p:txBody>
          <a:bodyPr wrap="none" rtlCol="0">
            <a:spAutoFit/>
          </a:bodyPr>
          <a:lstStyle/>
          <a:p>
            <a:r>
              <a:rPr lang="en-US" sz="1400" dirty="0"/>
              <a:t>http://</a:t>
            </a:r>
            <a:r>
              <a:rPr lang="en-US" sz="1400" dirty="0" err="1"/>
              <a:t>chimera.labs.oreilly.com</a:t>
            </a:r>
            <a:r>
              <a:rPr lang="en-US" sz="1400" dirty="0"/>
              <a:t>/books/1234000000754/</a:t>
            </a:r>
            <a:r>
              <a:rPr lang="en-US" sz="1400" dirty="0" err="1"/>
              <a:t>index.html</a:t>
            </a:r>
            <a:endParaRPr lang="en-US" sz="1400" dirty="0"/>
          </a:p>
        </p:txBody>
      </p:sp>
      <p:pic>
        <p:nvPicPr>
          <p:cNvPr id="5" name="Picture 4">
            <a:hlinkClick r:id="rId3"/>
            <a:extLst>
              <a:ext uri="{FF2B5EF4-FFF2-40B4-BE49-F238E27FC236}">
                <a16:creationId xmlns:a16="http://schemas.microsoft.com/office/drawing/2014/main" id="{6B673215-FB8A-884A-9B33-86B6DBDA55AA}"/>
              </a:ext>
            </a:extLst>
          </p:cNvPr>
          <p:cNvPicPr>
            <a:picLocks noChangeAspect="1"/>
          </p:cNvPicPr>
          <p:nvPr/>
        </p:nvPicPr>
        <p:blipFill>
          <a:blip r:embed="rId4"/>
          <a:stretch>
            <a:fillRect/>
          </a:stretch>
        </p:blipFill>
        <p:spPr>
          <a:xfrm>
            <a:off x="5853664" y="1733798"/>
            <a:ext cx="6112703" cy="3259236"/>
          </a:xfrm>
          <a:prstGeom prst="rect">
            <a:avLst/>
          </a:prstGeom>
        </p:spPr>
      </p:pic>
    </p:spTree>
    <p:extLst>
      <p:ext uri="{BB962C8B-B14F-4D97-AF65-F5344CB8AC3E}">
        <p14:creationId xmlns:p14="http://schemas.microsoft.com/office/powerpoint/2010/main" val="8166917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1160" y="329105"/>
            <a:ext cx="8469883" cy="830997"/>
          </a:xfrm>
          <a:prstGeom prst="rect">
            <a:avLst/>
          </a:prstGeom>
          <a:noFill/>
        </p:spPr>
        <p:txBody>
          <a:bodyPr wrap="none" rtlCol="0">
            <a:spAutoFit/>
          </a:bodyPr>
          <a:lstStyle/>
          <a:p>
            <a:pPr algn="ctr" defTabSz="1219140">
              <a:defRPr/>
            </a:pPr>
            <a:r>
              <a:rPr lang="en-US" sz="4800" dirty="0">
                <a:latin typeface="Calibri"/>
              </a:rPr>
              <a:t>How to measure with generality?</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4" y="6406283"/>
            <a:ext cx="456713" cy="356668"/>
          </a:xfrm>
        </p:spPr>
        <p:txBody>
          <a:bodyPr/>
          <a:lstStyle/>
          <a:p>
            <a:fld id="{523C812B-A187-0945-BAC5-7895DB419EB9}" type="slidenum">
              <a:rPr lang="en-US" smtClean="0">
                <a:solidFill>
                  <a:prstClr val="black">
                    <a:tint val="75000"/>
                  </a:prstClr>
                </a:solidFill>
              </a:rPr>
              <a:pPr/>
              <a:t>92</a:t>
            </a:fld>
            <a:endParaRPr lang="en-US" dirty="0">
              <a:solidFill>
                <a:prstClr val="black">
                  <a:tint val="75000"/>
                </a:prstClr>
              </a:solidFill>
            </a:endParaRPr>
          </a:p>
        </p:txBody>
      </p:sp>
      <p:pic>
        <p:nvPicPr>
          <p:cNvPr id="4" name="Picture 3">
            <a:hlinkClick r:id="rId2"/>
            <a:extLst>
              <a:ext uri="{FF2B5EF4-FFF2-40B4-BE49-F238E27FC236}">
                <a16:creationId xmlns:a16="http://schemas.microsoft.com/office/drawing/2014/main" id="{B2125503-280E-B543-9C12-A3EFE9893ECB}"/>
              </a:ext>
            </a:extLst>
          </p:cNvPr>
          <p:cNvPicPr>
            <a:picLocks noChangeAspect="1"/>
          </p:cNvPicPr>
          <p:nvPr/>
        </p:nvPicPr>
        <p:blipFill>
          <a:blip r:embed="rId3"/>
          <a:stretch>
            <a:fillRect/>
          </a:stretch>
        </p:blipFill>
        <p:spPr>
          <a:xfrm>
            <a:off x="2638172" y="1363062"/>
            <a:ext cx="6915657" cy="4946297"/>
          </a:xfrm>
          <a:prstGeom prst="rect">
            <a:avLst/>
          </a:prstGeom>
        </p:spPr>
      </p:pic>
      <p:sp>
        <p:nvSpPr>
          <p:cNvPr id="6" name="TextBox 5">
            <a:extLst>
              <a:ext uri="{FF2B5EF4-FFF2-40B4-BE49-F238E27FC236}">
                <a16:creationId xmlns:a16="http://schemas.microsoft.com/office/drawing/2014/main" id="{711BABF3-5B5B-414E-9F1B-2CB713A44B35}"/>
              </a:ext>
            </a:extLst>
          </p:cNvPr>
          <p:cNvSpPr txBox="1"/>
          <p:nvPr/>
        </p:nvSpPr>
        <p:spPr>
          <a:xfrm>
            <a:off x="3082139" y="6323712"/>
            <a:ext cx="7648248" cy="461665"/>
          </a:xfrm>
          <a:prstGeom prst="rect">
            <a:avLst/>
          </a:prstGeom>
          <a:noFill/>
        </p:spPr>
        <p:txBody>
          <a:bodyPr wrap="none" rtlCol="0">
            <a:spAutoFit/>
          </a:bodyPr>
          <a:lstStyle/>
          <a:p>
            <a:r>
              <a:rPr lang="en-TW" sz="2400" dirty="0"/>
              <a:t>An important foundation in quantitative measurements!</a:t>
            </a:r>
          </a:p>
        </p:txBody>
      </p:sp>
    </p:spTree>
    <p:extLst>
      <p:ext uri="{BB962C8B-B14F-4D97-AF65-F5344CB8AC3E}">
        <p14:creationId xmlns:p14="http://schemas.microsoft.com/office/powerpoint/2010/main" val="24787472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What distinguishes Thinking and Design?</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01611" y="3669322"/>
            <a:ext cx="11360800" cy="2945515"/>
          </a:xfrm>
        </p:spPr>
        <p:txBody>
          <a:bodyPr/>
          <a:lstStyle/>
          <a:p>
            <a:pPr marL="152396" indent="0" algn="ctr">
              <a:buNone/>
            </a:pPr>
            <a:r>
              <a:rPr lang="en-US" sz="4000" b="1" dirty="0"/>
              <a:t>“Knowledge is a process of piling up facts; wisdom lies in their simplification.”</a:t>
            </a:r>
          </a:p>
          <a:p>
            <a:pPr marL="152396" indent="0" algn="r" fontAlgn="t">
              <a:buNone/>
            </a:pPr>
            <a:r>
              <a:rPr lang="en-US" dirty="0">
                <a:hlinkClick r:id="rId2"/>
              </a:rPr>
              <a:t>~ Martin H. Fischer</a:t>
            </a:r>
            <a:r>
              <a:rPr lang="en-US" dirty="0"/>
              <a:t> </a:t>
            </a:r>
          </a:p>
          <a:p>
            <a:pPr marL="152396" indent="0" algn="r" fontAlgn="t">
              <a:buNone/>
            </a:pPr>
            <a:endParaRPr lang="en-US" dirty="0"/>
          </a:p>
          <a:p>
            <a:pPr marL="152396" indent="0" algn="r" fontAlgn="t">
              <a:buNone/>
            </a:pPr>
            <a:r>
              <a:rPr lang="en-US" dirty="0"/>
              <a:t>Encore : A Continuing Anthology</a:t>
            </a:r>
          </a:p>
          <a:p>
            <a:pPr marL="152396" indent="0" algn="r" fontAlgn="t">
              <a:buNone/>
            </a:pPr>
            <a:r>
              <a:rPr lang="en-US" dirty="0"/>
              <a:t>						(March 1945), "</a:t>
            </a:r>
            <a:r>
              <a:rPr lang="en-US" dirty="0" err="1"/>
              <a:t>Fischerisms</a:t>
            </a:r>
            <a:r>
              <a:rPr lang="en-US" dirty="0"/>
              <a:t>" p. 309</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93</a:t>
            </a:fld>
            <a:endParaRPr lang="en" kern="0" dirty="0">
              <a:solidFill>
                <a:srgbClr val="595959"/>
              </a:solidFill>
              <a:latin typeface="Arial"/>
              <a:cs typeface="Arial"/>
              <a:sym typeface="Arial"/>
            </a:endParaRPr>
          </a:p>
        </p:txBody>
      </p:sp>
      <p:sp>
        <p:nvSpPr>
          <p:cNvPr id="5" name="TextBox 4">
            <a:extLst>
              <a:ext uri="{FF2B5EF4-FFF2-40B4-BE49-F238E27FC236}">
                <a16:creationId xmlns:a16="http://schemas.microsoft.com/office/drawing/2014/main" id="{FB71D2F0-7283-FB44-8F74-4C0F0C3093AF}"/>
              </a:ext>
            </a:extLst>
          </p:cNvPr>
          <p:cNvSpPr txBox="1"/>
          <p:nvPr/>
        </p:nvSpPr>
        <p:spPr>
          <a:xfrm>
            <a:off x="4458371" y="3531380"/>
            <a:ext cx="3275256" cy="369332"/>
          </a:xfrm>
          <a:prstGeom prst="rect">
            <a:avLst/>
          </a:prstGeom>
          <a:noFill/>
        </p:spPr>
        <p:txBody>
          <a:bodyPr wrap="none" rtlCol="0">
            <a:spAutoFit/>
          </a:bodyPr>
          <a:lstStyle/>
          <a:p>
            <a:pPr marL="152396" indent="0" algn="ctr" fontAlgn="t">
              <a:buNone/>
            </a:pPr>
            <a:r>
              <a:rPr lang="en-US" dirty="0"/>
              <a:t>(10 Nov 1879 - 19 Jan 1962)</a:t>
            </a:r>
            <a:endParaRPr lang="en-TW" dirty="0"/>
          </a:p>
        </p:txBody>
      </p:sp>
      <p:pic>
        <p:nvPicPr>
          <p:cNvPr id="944130" name="Picture 2" descr="Thumbnail of Martin H. Fischer">
            <a:hlinkClick r:id="rId3"/>
            <a:extLst>
              <a:ext uri="{FF2B5EF4-FFF2-40B4-BE49-F238E27FC236}">
                <a16:creationId xmlns:a16="http://schemas.microsoft.com/office/drawing/2014/main" id="{6C296BE2-5189-084C-8210-AACEE8657CD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95723" y="1323063"/>
            <a:ext cx="1172575" cy="14657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637E87-C4C7-8A4B-8E40-6DD8CC7B5917}"/>
              </a:ext>
            </a:extLst>
          </p:cNvPr>
          <p:cNvSpPr txBox="1"/>
          <p:nvPr/>
        </p:nvSpPr>
        <p:spPr>
          <a:xfrm>
            <a:off x="5067513" y="2916368"/>
            <a:ext cx="2056973" cy="369332"/>
          </a:xfrm>
          <a:prstGeom prst="rect">
            <a:avLst/>
          </a:prstGeom>
          <a:noFill/>
        </p:spPr>
        <p:txBody>
          <a:bodyPr wrap="none" rtlCol="0">
            <a:spAutoFit/>
          </a:bodyPr>
          <a:lstStyle/>
          <a:p>
            <a:pPr algn="ctr"/>
            <a:r>
              <a:rPr lang="en-US" b="1" i="1" dirty="0"/>
              <a:t>Martin H. Fischer</a:t>
            </a:r>
            <a:endParaRPr lang="en-TW" b="1" i="1" dirty="0"/>
          </a:p>
        </p:txBody>
      </p:sp>
    </p:spTree>
    <p:extLst>
      <p:ext uri="{BB962C8B-B14F-4D97-AF65-F5344CB8AC3E}">
        <p14:creationId xmlns:p14="http://schemas.microsoft.com/office/powerpoint/2010/main" val="4007429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723" y="329103"/>
            <a:ext cx="10104625" cy="830997"/>
          </a:xfrm>
          <a:prstGeom prst="rect">
            <a:avLst/>
          </a:prstGeom>
          <a:noFill/>
        </p:spPr>
        <p:txBody>
          <a:bodyPr wrap="none" rtlCol="0">
            <a:spAutoFit/>
          </a:bodyPr>
          <a:lstStyle/>
          <a:p>
            <a:pPr algn="ctr" defTabSz="1219170">
              <a:buClr>
                <a:srgbClr val="000000"/>
              </a:buClr>
              <a:defRPr/>
            </a:pPr>
            <a:r>
              <a:rPr lang="en-US" sz="4800" dirty="0">
                <a:latin typeface="Calibri"/>
              </a:rPr>
              <a:t>Cybernetics as Applied Category Theory</a:t>
            </a:r>
            <a:endParaRPr lang="en-US" sz="4800" kern="0" dirty="0">
              <a:latin typeface="Calibri"/>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94</a:t>
            </a:fld>
            <a:endParaRPr lang="en-US" dirty="0">
              <a:solidFill>
                <a:prstClr val="black">
                  <a:tint val="75000"/>
                </a:prstClr>
              </a:solidFil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621" y="4429517"/>
            <a:ext cx="5280636" cy="2104068"/>
          </a:xfrm>
          <a:prstGeom prst="rect">
            <a:avLst/>
          </a:prstGeom>
        </p:spPr>
      </p:pic>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6611885" y="4042760"/>
          <a:ext cx="4091849" cy="2779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9436663" y="3711824"/>
            <a:ext cx="1705837" cy="369332"/>
            <a:chOff x="7077499" y="2783870"/>
            <a:chExt cx="1279378"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70"/>
              <a:ext cx="121700" cy="215492"/>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a:solidFill>
                  <a:srgbClr val="AAFFEE"/>
                </a:solidFill>
                <a:latin typeface="+mj-lt"/>
                <a:ea typeface="+mj-ea"/>
                <a:cs typeface="+mj-cs"/>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5895" y="2783870"/>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dirty="0">
                  <a:latin typeface="+mj-lt"/>
                  <a:ea typeface="+mj-ea"/>
                  <a:cs typeface="+mj-cs"/>
                  <a:sym typeface="Arial"/>
                </a:rPr>
                <a:t>Paradigm shifting concepts </a:t>
              </a:r>
            </a:p>
            <a:p>
              <a:pPr algn="ctr" defTabSz="1219170" hangingPunct="0"/>
              <a:r>
                <a:rPr lang="en-US" sz="800" dirty="0">
                  <a:latin typeface="+mj-lt"/>
                  <a:ea typeface="+mj-ea"/>
                  <a:cs typeface="+mj-cs"/>
                </a:rPr>
                <a:t>a</a:t>
              </a:r>
              <a:r>
                <a:rPr lang="en-TW" sz="800" dirty="0">
                  <a:latin typeface="+mj-lt"/>
                  <a:ea typeface="+mj-ea"/>
                  <a:cs typeface="+mj-cs"/>
                  <a:sym typeface="Arial"/>
                </a:rPr>
                <a:t>nd</a:t>
              </a:r>
            </a:p>
            <a:p>
              <a:pPr algn="ctr" defTabSz="1219170" hangingPunct="0"/>
              <a:r>
                <a:rPr lang="en-TW" sz="800" dirty="0">
                  <a:latin typeface="+mj-lt"/>
                  <a:ea typeface="+mj-ea"/>
                  <a:cs typeface="+mj-cs"/>
                  <a:sym typeface="Arial"/>
                </a:rPr>
                <a:t> incommensurable terms</a:t>
              </a:r>
            </a:p>
          </p:txBody>
        </p:sp>
      </p:grpSp>
      <p:pic>
        <p:nvPicPr>
          <p:cNvPr id="41" name="Picture 40">
            <a:hlinkClick r:id="rId8"/>
            <a:extLst>
              <a:ext uri="{FF2B5EF4-FFF2-40B4-BE49-F238E27FC236}">
                <a16:creationId xmlns:a16="http://schemas.microsoft.com/office/drawing/2014/main" id="{19F0A707-780C-7F46-9549-5D8CC4D094E1}"/>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952869" y="4592528"/>
            <a:ext cx="1394880" cy="1422509"/>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5547797" y="4514323"/>
            <a:ext cx="1629847" cy="2308324"/>
          </a:xfrm>
          <a:prstGeom prst="rect">
            <a:avLst/>
          </a:prstGeom>
          <a:noFill/>
        </p:spPr>
        <p:txBody>
          <a:bodyPr wrap="square" rtlCol="0">
            <a:spAutoFit/>
          </a:bodyPr>
          <a:lstStyle/>
          <a:p>
            <a:r>
              <a:rPr lang="en-TW" sz="2400" dirty="0"/>
              <a:t>Learning as a vocabulary acquisition process!</a:t>
            </a:r>
          </a:p>
        </p:txBody>
      </p:sp>
      <p:pic>
        <p:nvPicPr>
          <p:cNvPr id="1026" name="Picture 2">
            <a:hlinkClick r:id="rId10"/>
            <a:extLst>
              <a:ext uri="{FF2B5EF4-FFF2-40B4-BE49-F238E27FC236}">
                <a16:creationId xmlns:a16="http://schemas.microsoft.com/office/drawing/2014/main" id="{73D88DEE-0814-164E-B82C-D3845AA2D577}"/>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0418001" y="4325422"/>
            <a:ext cx="951337" cy="10464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A89481-0CFD-1D42-9E19-16EF5B1B532E}"/>
              </a:ext>
            </a:extLst>
          </p:cNvPr>
          <p:cNvSpPr txBox="1"/>
          <p:nvPr/>
        </p:nvSpPr>
        <p:spPr>
          <a:xfrm>
            <a:off x="10360303" y="5365035"/>
            <a:ext cx="1301976" cy="1016240"/>
          </a:xfrm>
          <a:prstGeom prst="rect">
            <a:avLst/>
          </a:prstGeom>
          <a:noFill/>
        </p:spPr>
        <p:txBody>
          <a:bodyPr wrap="square" rtlCol="0">
            <a:spAutoFit/>
          </a:bodyPr>
          <a:lstStyle/>
          <a:p>
            <a:r>
              <a:rPr lang="en-US" sz="667" dirty="0"/>
              <a:t>Early alchemical ouroboros illustration with the words </a:t>
            </a:r>
            <a:r>
              <a:rPr lang="el-GR" sz="667" dirty="0" err="1"/>
              <a:t>ἓν</a:t>
            </a:r>
            <a:r>
              <a:rPr lang="el-GR" sz="667" dirty="0"/>
              <a:t> </a:t>
            </a:r>
            <a:r>
              <a:rPr lang="el-GR" sz="667" dirty="0" err="1"/>
              <a:t>τὸ</a:t>
            </a:r>
            <a:r>
              <a:rPr lang="el-GR" sz="667" dirty="0"/>
              <a:t> </a:t>
            </a:r>
            <a:r>
              <a:rPr lang="el-GR" sz="667" dirty="0" err="1"/>
              <a:t>πᾶν</a:t>
            </a:r>
            <a:r>
              <a:rPr lang="el-GR" sz="667" dirty="0"/>
              <a:t> ("</a:t>
            </a:r>
            <a:r>
              <a:rPr lang="en-US" sz="667" dirty="0"/>
              <a:t>The All is </a:t>
            </a:r>
            <a:r>
              <a:rPr lang="en-US" sz="667" dirty="0">
                <a:hlinkClick r:id="rId12" tooltip="Henology"/>
              </a:rPr>
              <a:t>One</a:t>
            </a:r>
            <a:r>
              <a:rPr lang="en-US" sz="667" dirty="0"/>
              <a:t>") from the work of </a:t>
            </a:r>
            <a:r>
              <a:rPr lang="en-US" sz="667" dirty="0">
                <a:hlinkClick r:id="rId13" tooltip="Cleopatra the Alchemist"/>
              </a:rPr>
              <a:t>Cleopatra the Alchemist</a:t>
            </a:r>
            <a:r>
              <a:rPr lang="en-US" sz="667" dirty="0"/>
              <a:t> in MS </a:t>
            </a:r>
            <a:r>
              <a:rPr lang="en-US" sz="667" dirty="0">
                <a:hlinkClick r:id="rId14" tooltip="Biblioteca Marciana"/>
              </a:rPr>
              <a:t>Marciana</a:t>
            </a:r>
            <a:r>
              <a:rPr lang="en-US" sz="667" dirty="0"/>
              <a:t> gr. Z. 299. (10th Century)</a:t>
            </a:r>
          </a:p>
          <a:p>
            <a:endParaRPr lang="en-US" sz="667" dirty="0"/>
          </a:p>
          <a:p>
            <a:r>
              <a:rPr lang="en-US" sz="667" dirty="0"/>
              <a:t>Image and Text: Wikipedia</a:t>
            </a:r>
            <a:endParaRPr lang="en-TW" sz="667" dirty="0"/>
          </a:p>
        </p:txBody>
      </p:sp>
      <p:sp>
        <p:nvSpPr>
          <p:cNvPr id="44" name="TextBox 43">
            <a:extLst>
              <a:ext uri="{FF2B5EF4-FFF2-40B4-BE49-F238E27FC236}">
                <a16:creationId xmlns:a16="http://schemas.microsoft.com/office/drawing/2014/main" id="{98932B0F-7D6F-9147-BD47-A4FEEDFD32A0}"/>
              </a:ext>
            </a:extLst>
          </p:cNvPr>
          <p:cNvSpPr txBox="1"/>
          <p:nvPr/>
        </p:nvSpPr>
        <p:spPr>
          <a:xfrm>
            <a:off x="3272347" y="5707260"/>
            <a:ext cx="2380992" cy="584968"/>
          </a:xfrm>
          <a:prstGeom prst="rect">
            <a:avLst/>
          </a:prstGeom>
          <a:noFill/>
        </p:spPr>
        <p:txBody>
          <a:bodyPr wrap="square" rtlCol="0">
            <a:spAutoFit/>
          </a:bodyPr>
          <a:lstStyle/>
          <a:p>
            <a:r>
              <a:rPr lang="en-TW" sz="1067" dirty="0"/>
              <a:t>Backus-Naur Form provides a way to customize the “concrete syntax” of formal languages.</a:t>
            </a:r>
          </a:p>
        </p:txBody>
      </p:sp>
      <p:pic>
        <p:nvPicPr>
          <p:cNvPr id="10" name="Picture 9">
            <a:extLst>
              <a:ext uri="{FF2B5EF4-FFF2-40B4-BE49-F238E27FC236}">
                <a16:creationId xmlns:a16="http://schemas.microsoft.com/office/drawing/2014/main" id="{B28566EA-9ED6-CB46-B978-A8A07394462F}"/>
              </a:ext>
            </a:extLst>
          </p:cNvPr>
          <p:cNvPicPr>
            <a:picLocks noChangeAspect="1"/>
          </p:cNvPicPr>
          <p:nvPr/>
        </p:nvPicPr>
        <p:blipFill>
          <a:blip r:embed="rId15"/>
          <a:stretch>
            <a:fillRect/>
          </a:stretch>
        </p:blipFill>
        <p:spPr>
          <a:xfrm>
            <a:off x="8150587" y="1308616"/>
            <a:ext cx="3139573" cy="1832185"/>
          </a:xfrm>
          <a:prstGeom prst="rect">
            <a:avLst/>
          </a:prstGeom>
        </p:spPr>
      </p:pic>
      <p:sp>
        <p:nvSpPr>
          <p:cNvPr id="43" name="TextBox 42">
            <a:extLst>
              <a:ext uri="{FF2B5EF4-FFF2-40B4-BE49-F238E27FC236}">
                <a16:creationId xmlns:a16="http://schemas.microsoft.com/office/drawing/2014/main" id="{AEDE0E91-BF0F-7048-A16B-1AE941E1CC19}"/>
              </a:ext>
            </a:extLst>
          </p:cNvPr>
          <p:cNvSpPr txBox="1"/>
          <p:nvPr/>
        </p:nvSpPr>
        <p:spPr>
          <a:xfrm>
            <a:off x="8211665" y="3138070"/>
            <a:ext cx="3095271" cy="276999"/>
          </a:xfrm>
          <a:prstGeom prst="rect">
            <a:avLst/>
          </a:prstGeom>
          <a:noFill/>
        </p:spPr>
        <p:txBody>
          <a:bodyPr wrap="none" rtlCol="0">
            <a:spAutoFit/>
          </a:bodyPr>
          <a:lstStyle/>
          <a:p>
            <a:r>
              <a:rPr lang="en-TW" sz="1200" dirty="0"/>
              <a:t>Image source: </a:t>
            </a:r>
            <a:r>
              <a:rPr lang="en-TW" sz="1200" i="1" u="sng" dirty="0"/>
              <a:t>Design for a Brain </a:t>
            </a:r>
            <a:r>
              <a:rPr lang="en-TW" sz="1200" dirty="0"/>
              <a:t>by Ashby</a:t>
            </a:r>
          </a:p>
        </p:txBody>
      </p:sp>
      <p:pic>
        <p:nvPicPr>
          <p:cNvPr id="45" name="Picture 44">
            <a:extLst>
              <a:ext uri="{FF2B5EF4-FFF2-40B4-BE49-F238E27FC236}">
                <a16:creationId xmlns:a16="http://schemas.microsoft.com/office/drawing/2014/main" id="{48B48936-7CD6-854F-8925-4E0CFB3B76CF}"/>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77795" y="1262663"/>
            <a:ext cx="4182807" cy="3048868"/>
          </a:xfrm>
          <a:prstGeom prst="rect">
            <a:avLst/>
          </a:prstGeom>
        </p:spPr>
      </p:pic>
      <p:sp>
        <p:nvSpPr>
          <p:cNvPr id="46" name="TextBox 45">
            <a:extLst>
              <a:ext uri="{FF2B5EF4-FFF2-40B4-BE49-F238E27FC236}">
                <a16:creationId xmlns:a16="http://schemas.microsoft.com/office/drawing/2014/main" id="{D33D78A8-D577-F74B-BB70-3B71FB751EE3}"/>
              </a:ext>
            </a:extLst>
          </p:cNvPr>
          <p:cNvSpPr txBox="1"/>
          <p:nvPr/>
        </p:nvSpPr>
        <p:spPr>
          <a:xfrm>
            <a:off x="5086020" y="1325158"/>
            <a:ext cx="2802952" cy="2893100"/>
          </a:xfrm>
          <a:prstGeom prst="rect">
            <a:avLst/>
          </a:prstGeom>
          <a:noFill/>
        </p:spPr>
        <p:txBody>
          <a:bodyPr wrap="square" rtlCol="0">
            <a:spAutoFit/>
          </a:bodyPr>
          <a:lstStyle/>
          <a:p>
            <a:r>
              <a:rPr lang="en-TW" sz="1400" dirty="0"/>
              <a:t>In Ross Ashby’s work, he presented Cybernetics as an abstract framework for representing a </a:t>
            </a:r>
            <a:r>
              <a:rPr lang="en-TW" sz="1400" b="1" i="1" dirty="0"/>
              <a:t>variety</a:t>
            </a:r>
            <a:r>
              <a:rPr lang="en-TW" sz="1400" dirty="0"/>
              <a:t> of formal rewrite systems.</a:t>
            </a:r>
          </a:p>
          <a:p>
            <a:endParaRPr lang="en-TW" sz="1400" dirty="0"/>
          </a:p>
          <a:p>
            <a:r>
              <a:rPr lang="en-TW" sz="1400" dirty="0"/>
              <a:t>Later Norbert Wiener also stated that Monad plays an important role in this Cybernetic. Which suggest that it needs a Universal Rewrite mechanism, like Lambda-Calculus, which is realized in Backus-Naur Form.</a:t>
            </a:r>
          </a:p>
        </p:txBody>
      </p:sp>
    </p:spTree>
    <p:extLst>
      <p:ext uri="{BB962C8B-B14F-4D97-AF65-F5344CB8AC3E}">
        <p14:creationId xmlns:p14="http://schemas.microsoft.com/office/powerpoint/2010/main" val="462579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 What have we learned?</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0" y="1536632"/>
            <a:ext cx="11360800" cy="5016567"/>
          </a:xfrm>
        </p:spPr>
        <p:txBody>
          <a:bodyPr/>
          <a:lstStyle/>
          <a:p>
            <a:r>
              <a:rPr lang="en-US" dirty="0"/>
              <a:t>Computational Thinking is rooted in Logic (re-write/substitution system):</a:t>
            </a:r>
          </a:p>
          <a:p>
            <a:pPr lvl="1"/>
            <a:r>
              <a:rPr lang="en-US" dirty="0"/>
              <a:t>Namespace management (</a:t>
            </a:r>
            <a:r>
              <a:rPr lang="en-US" dirty="0" err="1"/>
              <a:t>NsM</a:t>
            </a:r>
            <a:r>
              <a:rPr lang="en-US" dirty="0"/>
              <a:t>) and function composition can be scaled up by computers</a:t>
            </a:r>
          </a:p>
          <a:p>
            <a:pPr lvl="1"/>
            <a:r>
              <a:rPr lang="en-US" dirty="0"/>
              <a:t>The hierarchy of namespaces (the six layers of languages) helps disseminate computational thinking in a Systematic Fashion (System Design)</a:t>
            </a:r>
          </a:p>
          <a:p>
            <a:pPr lvl="1"/>
            <a:endParaRPr lang="en-US" dirty="0"/>
          </a:p>
          <a:p>
            <a:r>
              <a:rPr lang="en-US" dirty="0"/>
              <a:t>Computational Thinking and Systems Design is domain independent:</a:t>
            </a:r>
          </a:p>
          <a:p>
            <a:pPr lvl="1"/>
            <a:r>
              <a:rPr lang="en-US" b="1" i="1" dirty="0"/>
              <a:t>Why</a:t>
            </a:r>
            <a:r>
              <a:rPr lang="en-US" dirty="0"/>
              <a:t>: Universality can be expressed in compact and finite forms, so that it can be embedded in a portable device, mentally and physically.</a:t>
            </a:r>
          </a:p>
          <a:p>
            <a:pPr lvl="1"/>
            <a:r>
              <a:rPr lang="en-US" b="1" i="1" dirty="0"/>
              <a:t>How</a:t>
            </a:r>
            <a:r>
              <a:rPr lang="en-US" dirty="0"/>
              <a:t>: Multi-layered System Design Languages enables engineering practice, inter-layer translation explains the design choices and performance tradeoffs</a:t>
            </a:r>
          </a:p>
          <a:p>
            <a:pPr lvl="1"/>
            <a:r>
              <a:rPr lang="en-US" b="1" i="1" dirty="0"/>
              <a:t>What</a:t>
            </a:r>
            <a:r>
              <a:rPr lang="en-US" dirty="0"/>
              <a:t>: The vocabulary and syntax of each layer helps you focus your mind and efforts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95</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407983085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debarb">
  <a:themeElements>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17125</TotalTime>
  <Words>5921</Words>
  <Application>Microsoft Macintosh PowerPoint</Application>
  <PresentationFormat>Widescreen</PresentationFormat>
  <Paragraphs>971</Paragraphs>
  <Slides>95</Slides>
  <Notes>53</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95</vt:i4>
      </vt:variant>
    </vt:vector>
  </HeadingPairs>
  <TitlesOfParts>
    <vt:vector size="115" baseType="lpstr">
      <vt:lpstr>Bank Gothic Medium</vt:lpstr>
      <vt:lpstr>Droid Serif</vt:lpstr>
      <vt:lpstr>Hei</vt:lpstr>
      <vt:lpstr>LiHei Pro</vt:lpstr>
      <vt:lpstr>Open Sans</vt:lpstr>
      <vt:lpstr>黑体</vt:lpstr>
      <vt:lpstr>Arial</vt:lpstr>
      <vt:lpstr>Arial Black</vt:lpstr>
      <vt:lpstr>Avenir Next Condensed Ultra Lig</vt:lpstr>
      <vt:lpstr>Britannic Bold</vt:lpstr>
      <vt:lpstr>Calibri</vt:lpstr>
      <vt:lpstr>Calibri Light</vt:lpstr>
      <vt:lpstr>Cambria Math</vt:lpstr>
      <vt:lpstr>Comic Sans MS</vt:lpstr>
      <vt:lpstr>Courier New</vt:lpstr>
      <vt:lpstr>Times New Roman</vt:lpstr>
      <vt:lpstr>Wingdings</vt:lpstr>
      <vt:lpstr>3_Office Theme</vt:lpstr>
      <vt:lpstr>sidebarb</vt:lpstr>
      <vt:lpstr>Simple Light</vt:lpstr>
      <vt:lpstr>Computational Thinking &amp; Systems Design  Lecture 15 (Final Lecture for 2020) Revisit ideas we learned:  What we have learned from building a computing system?</vt:lpstr>
      <vt:lpstr>PowerPoint Presentation</vt:lpstr>
      <vt:lpstr>PowerPoint Presentation</vt:lpstr>
      <vt:lpstr>Abstraction</vt:lpstr>
      <vt:lpstr>A curriculum based on Data-assimilation Orientation</vt:lpstr>
      <vt:lpstr>PowerPoint Presentation</vt:lpstr>
      <vt:lpstr>Historical end-note: Leibnitz (1646-1716)</vt:lpstr>
      <vt:lpstr>Monad and Leibniz</vt:lpstr>
      <vt:lpstr>PowerPoint Presentation</vt:lpstr>
      <vt:lpstr>PowerPoint Presentation</vt:lpstr>
      <vt:lpstr>PowerPoint Presentation</vt:lpstr>
      <vt:lpstr>Operationalizing Computation through Cybernetics</vt:lpstr>
      <vt:lpstr>PowerPoint Presentation</vt:lpstr>
      <vt:lpstr>PowerPoint Presentation</vt:lpstr>
      <vt:lpstr>Universality in Textbook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Did you watch the video on Types?</vt:lpstr>
      <vt:lpstr>The Algebraic features of Data Types</vt:lpstr>
      <vt:lpstr>One Ring that rules them all  (One Strategy to find all holes)</vt:lpstr>
      <vt:lpstr>Automation can be applied to NsM</vt:lpstr>
      <vt:lpstr>PowerPoint Presentation</vt:lpstr>
      <vt:lpstr>Iteration and Recursion</vt:lpstr>
      <vt:lpstr>Example I: multiplication</vt:lpstr>
      <vt:lpstr>The Fundamental Theorem of Arithmetic (Name Space Management Trick)</vt:lpstr>
      <vt:lpstr>The Fundamental Theorem of Algebra</vt:lpstr>
      <vt:lpstr>The Fundamental Theorem of Calculus</vt:lpstr>
      <vt:lpstr>The Fundamental Theorem of Calculus in N-dimensions</vt:lpstr>
      <vt:lpstr>What is a Natural Transformation?</vt:lpstr>
      <vt:lpstr>What is a Functor?</vt:lpstr>
      <vt:lpstr>Functor as Structure Preserving Arrow</vt:lpstr>
      <vt:lpstr>What is a Morphism (Function)?</vt:lpstr>
      <vt:lpstr>Turing Machine in terms of Poly (Category Theoretical Terms)</vt:lpstr>
      <vt:lpstr>The Polynomial trick also appears in Fast Fourier Transform</vt:lpstr>
      <vt:lpstr>When explaining the idea of Universal Properties …</vt:lpstr>
      <vt:lpstr>Posets as Composable Namespaces</vt:lpstr>
      <vt:lpstr>All computable content can be organized into a single Tapestry</vt:lpstr>
      <vt:lpstr>Universality is in your pocket (cellphone)</vt:lpstr>
      <vt:lpstr>The VM model and language </vt:lpstr>
      <vt:lpstr>Web Assembly (WASM VM)</vt:lpstr>
      <vt:lpstr>Before Stack-oriented computation, let’s re-examine Lambda Calculus</vt:lpstr>
      <vt:lpstr>The Magical Power of Recursion</vt:lpstr>
      <vt:lpstr>Head Recursion</vt:lpstr>
      <vt:lpstr>Tail Recursion</vt:lpstr>
      <vt:lpstr>Comparing Head and Tail Recursion</vt:lpstr>
      <vt:lpstr>A Typical Example of Recursion</vt:lpstr>
      <vt:lpstr>Primitive Recursion’s Universal Power</vt:lpstr>
      <vt:lpstr>The Consequence of applying Universal Properties</vt:lpstr>
      <vt:lpstr>The Members of a Bird Watching Club</vt:lpstr>
      <vt:lpstr>PowerPoint Presentation</vt:lpstr>
      <vt:lpstr>Bird Watcher and Combinatorics</vt:lpstr>
      <vt:lpstr>Be Persistent…</vt:lpstr>
      <vt:lpstr>An Inherited Idea: Function Currying</vt:lpstr>
      <vt:lpstr>The Five Combinators</vt:lpstr>
      <vt:lpstr>PowerPoint Presentation</vt:lpstr>
      <vt:lpstr>“The” Book of Why</vt:lpstr>
      <vt:lpstr>Why is the question “Why” important?</vt:lpstr>
      <vt:lpstr> A few screen shot for basic data types?</vt:lpstr>
      <vt:lpstr>PowerPoint Presentation</vt:lpstr>
      <vt:lpstr>Adequate NsM is Challenging</vt:lpstr>
      <vt:lpstr>Abstraction</vt:lpstr>
      <vt:lpstr>The aim is to derive a finite and “reasonably small” symbol set</vt:lpstr>
      <vt:lpstr>Timing is important, and it gives order properties</vt:lpstr>
      <vt:lpstr>All System can be approximated as Partially Ordered Set</vt:lpstr>
      <vt:lpstr>All meaningful expressions can be modeled as Pω</vt:lpstr>
      <vt:lpstr>Lattice represents a Universal Data Type</vt:lpstr>
      <vt:lpstr>PowerPoint Presentation</vt:lpstr>
      <vt:lpstr>PowerPoint Presentation</vt:lpstr>
      <vt:lpstr>PowerPoint Presentation</vt:lpstr>
      <vt:lpstr>Memory management (naive)</vt:lpstr>
      <vt:lpstr>PowerPoint Presentation</vt:lpstr>
      <vt:lpstr>Memory-mapped screen</vt:lpstr>
      <vt:lpstr>All computable content can be organized into a single Tapestry</vt:lpstr>
      <vt:lpstr>How to draw a line?</vt:lpstr>
      <vt:lpstr>Line Drawing algorithm </vt:lpstr>
      <vt:lpstr>Line Drawing algorithm, optimized</vt:lpstr>
      <vt:lpstr>The inequality (ordering) operator makes all the ”computation”</vt:lpstr>
      <vt:lpstr>Universality is in your pocket (cellphone)</vt:lpstr>
      <vt:lpstr>A curriculum based on Data-assimilation Orientation</vt:lpstr>
      <vt:lpstr>PowerPoint Presentation</vt:lpstr>
      <vt:lpstr>PowerPoint Presentation</vt:lpstr>
      <vt:lpstr>PowerPoint Presentation</vt:lpstr>
      <vt:lpstr>A linguistic approach to  unify the cognizance across scales</vt:lpstr>
      <vt:lpstr>Toyhouse Mediawiki</vt:lpstr>
      <vt:lpstr>Tools and Books are freely available for building complex systems</vt:lpstr>
      <vt:lpstr>PowerPoint Presentation</vt:lpstr>
      <vt:lpstr>What distinguishes Thinking and Design?</vt:lpstr>
      <vt:lpstr>PowerPoint Presentation</vt:lpstr>
      <vt:lpstr>Conclusion: What have we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2275</cp:revision>
  <dcterms:created xsi:type="dcterms:W3CDTF">2019-11-27T02:13:00Z</dcterms:created>
  <dcterms:modified xsi:type="dcterms:W3CDTF">2020-12-22T04:51:41Z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